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59" r:id="rId5"/>
    <p:sldId id="271" r:id="rId6"/>
    <p:sldId id="272" r:id="rId7"/>
    <p:sldId id="273" r:id="rId8"/>
    <p:sldId id="274" r:id="rId9"/>
    <p:sldId id="275" r:id="rId10"/>
    <p:sldId id="276" r:id="rId11"/>
    <p:sldId id="277" r:id="rId12"/>
    <p:sldId id="278" r:id="rId13"/>
    <p:sldId id="280" r:id="rId14"/>
    <p:sldId id="279" r:id="rId15"/>
    <p:sldId id="281" r:id="rId16"/>
    <p:sldId id="282" r:id="rId17"/>
    <p:sldId id="283" r:id="rId18"/>
    <p:sldId id="284" r:id="rId19"/>
    <p:sldId id="285" r:id="rId20"/>
    <p:sldId id="286" r:id="rId21"/>
    <p:sldId id="287" r:id="rId22"/>
    <p:sldId id="289" r:id="rId23"/>
    <p:sldId id="288"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张嘉琪" initials="张嘉琪" lastIdx="1" clrIdx="0">
    <p:extLst>
      <p:ext uri="{19B8F6BF-5375-455C-9EA6-DF929625EA0E}">
        <p15:presenceInfo xmlns:p15="http://schemas.microsoft.com/office/powerpoint/2012/main" userId="821efc56d9b1570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71" autoAdjust="0"/>
    <p:restoredTop sz="80315" autoAdjust="0"/>
  </p:normalViewPr>
  <p:slideViewPr>
    <p:cSldViewPr snapToGrid="0">
      <p:cViewPr varScale="1">
        <p:scale>
          <a:sx n="55" d="100"/>
          <a:sy n="55" d="100"/>
        </p:scale>
        <p:origin x="1028" y="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C79D28-0065-45F1-B349-477AB6EB7025}"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zh-CN" altLang="en-US"/>
        </a:p>
      </dgm:t>
    </dgm:pt>
    <dgm:pt modelId="{ABA64972-53D0-479F-96E4-7AB3329BDF7E}">
      <dgm:prSet phldrT="[文本]"/>
      <dgm:spPr/>
      <dgm:t>
        <a:bodyPr/>
        <a:lstStyle/>
        <a:p>
          <a:r>
            <a:rPr lang="zh-CN" altLang="en-US" dirty="0" smtClean="0"/>
            <a:t>接触定义</a:t>
          </a:r>
          <a:endParaRPr lang="zh-CN" altLang="en-US" dirty="0"/>
        </a:p>
      </dgm:t>
    </dgm:pt>
    <dgm:pt modelId="{46421792-2064-4A32-8CA9-943DE809CF74}" type="parTrans" cxnId="{BBFAEB42-7A99-4763-B268-346758B74A14}">
      <dgm:prSet/>
      <dgm:spPr/>
      <dgm:t>
        <a:bodyPr/>
        <a:lstStyle/>
        <a:p>
          <a:endParaRPr lang="zh-CN" altLang="en-US"/>
        </a:p>
      </dgm:t>
    </dgm:pt>
    <dgm:pt modelId="{9237AF61-0CC4-434F-9F23-BDD1B559C934}" type="sibTrans" cxnId="{BBFAEB42-7A99-4763-B268-346758B74A14}">
      <dgm:prSet/>
      <dgm:spPr/>
      <dgm:t>
        <a:bodyPr/>
        <a:lstStyle/>
        <a:p>
          <a:endParaRPr lang="zh-CN" altLang="en-US"/>
        </a:p>
      </dgm:t>
    </dgm:pt>
    <dgm:pt modelId="{6BC9E117-E108-4FA1-AB83-73ACA14C5392}">
      <dgm:prSet phldrT="[文本]"/>
      <dgm:spPr/>
      <dgm:t>
        <a:bodyPr/>
        <a:lstStyle/>
        <a:p>
          <a:r>
            <a:rPr lang="zh-CN" altLang="en-US" dirty="0" smtClean="0"/>
            <a:t>确定接触类型</a:t>
          </a:r>
          <a:endParaRPr lang="zh-CN" altLang="en-US" dirty="0"/>
        </a:p>
      </dgm:t>
    </dgm:pt>
    <dgm:pt modelId="{D243B53F-14E3-49B2-AAAD-31E806CF3AA9}" type="parTrans" cxnId="{9979A5B6-6CF0-47D6-9565-FC5F69D527B7}">
      <dgm:prSet/>
      <dgm:spPr/>
      <dgm:t>
        <a:bodyPr/>
        <a:lstStyle/>
        <a:p>
          <a:endParaRPr lang="zh-CN" altLang="en-US"/>
        </a:p>
      </dgm:t>
    </dgm:pt>
    <dgm:pt modelId="{3BA15D4D-7D45-4754-B981-8C25F81E0D5F}" type="sibTrans" cxnId="{9979A5B6-6CF0-47D6-9565-FC5F69D527B7}">
      <dgm:prSet/>
      <dgm:spPr/>
      <dgm:t>
        <a:bodyPr/>
        <a:lstStyle/>
        <a:p>
          <a:endParaRPr lang="zh-CN" altLang="en-US"/>
        </a:p>
      </dgm:t>
    </dgm:pt>
    <dgm:pt modelId="{EA870879-7D2D-45A8-8D28-D0087B07EE70}">
      <dgm:prSet phldrT="[文本]"/>
      <dgm:spPr/>
      <dgm:t>
        <a:bodyPr/>
        <a:lstStyle/>
        <a:p>
          <a:r>
            <a:rPr lang="zh-CN" altLang="en-US" dirty="0" smtClean="0"/>
            <a:t>选择主、从面</a:t>
          </a:r>
          <a:endParaRPr lang="zh-CN" altLang="en-US" dirty="0"/>
        </a:p>
      </dgm:t>
    </dgm:pt>
    <dgm:pt modelId="{D8108748-A063-4703-A8C0-F8E7C44ADCD7}" type="parTrans" cxnId="{288511EF-34D6-435E-ADC9-CAB12586B690}">
      <dgm:prSet/>
      <dgm:spPr/>
      <dgm:t>
        <a:bodyPr/>
        <a:lstStyle/>
        <a:p>
          <a:endParaRPr lang="zh-CN" altLang="en-US"/>
        </a:p>
      </dgm:t>
    </dgm:pt>
    <dgm:pt modelId="{25B58F23-A474-42BF-B16F-E742E52FCD6D}" type="sibTrans" cxnId="{288511EF-34D6-435E-ADC9-CAB12586B690}">
      <dgm:prSet/>
      <dgm:spPr/>
      <dgm:t>
        <a:bodyPr/>
        <a:lstStyle/>
        <a:p>
          <a:endParaRPr lang="zh-CN" altLang="en-US"/>
        </a:p>
      </dgm:t>
    </dgm:pt>
    <dgm:pt modelId="{47A68950-7426-4711-B247-6F276C9EC4C9}">
      <dgm:prSet phldrT="[文本]"/>
      <dgm:spPr/>
      <dgm:t>
        <a:bodyPr/>
        <a:lstStyle/>
        <a:p>
          <a:r>
            <a:rPr lang="zh-CN" altLang="en-US" dirty="0" smtClean="0"/>
            <a:t>追踪方式</a:t>
          </a:r>
          <a:endParaRPr lang="zh-CN" altLang="en-US" dirty="0"/>
        </a:p>
      </dgm:t>
    </dgm:pt>
    <dgm:pt modelId="{857849A3-3345-4810-A3EC-78CDBF3A3EF6}" type="parTrans" cxnId="{573A2BD4-0564-44F6-8C53-ACAF2B0E1ABE}">
      <dgm:prSet/>
      <dgm:spPr/>
      <dgm:t>
        <a:bodyPr/>
        <a:lstStyle/>
        <a:p>
          <a:endParaRPr lang="zh-CN" altLang="en-US"/>
        </a:p>
      </dgm:t>
    </dgm:pt>
    <dgm:pt modelId="{0726FB12-E459-43DB-B1AA-2EC566D5133B}" type="sibTrans" cxnId="{573A2BD4-0564-44F6-8C53-ACAF2B0E1ABE}">
      <dgm:prSet/>
      <dgm:spPr/>
      <dgm:t>
        <a:bodyPr/>
        <a:lstStyle/>
        <a:p>
          <a:endParaRPr lang="zh-CN" altLang="en-US"/>
        </a:p>
      </dgm:t>
    </dgm:pt>
    <dgm:pt modelId="{23C1647C-5B62-40CC-B6A1-99F7B2AECD02}">
      <dgm:prSet phldrT="[文本]"/>
      <dgm:spPr/>
      <dgm:t>
        <a:bodyPr/>
        <a:lstStyle/>
        <a:p>
          <a:r>
            <a:rPr lang="zh-CN" altLang="en-US" dirty="0" smtClean="0"/>
            <a:t>离散方式</a:t>
          </a:r>
          <a:endParaRPr lang="zh-CN" altLang="en-US" dirty="0"/>
        </a:p>
      </dgm:t>
    </dgm:pt>
    <dgm:pt modelId="{4EC60520-2019-4E0E-AC5B-DEB21A680187}" type="parTrans" cxnId="{56401EF8-2EE4-4E48-8848-E9CC850AD995}">
      <dgm:prSet/>
      <dgm:spPr/>
      <dgm:t>
        <a:bodyPr/>
        <a:lstStyle/>
        <a:p>
          <a:endParaRPr lang="zh-CN" altLang="en-US"/>
        </a:p>
      </dgm:t>
    </dgm:pt>
    <dgm:pt modelId="{A821E1D2-799F-482A-8DD1-AFB14749B0D3}" type="sibTrans" cxnId="{56401EF8-2EE4-4E48-8848-E9CC850AD995}">
      <dgm:prSet/>
      <dgm:spPr/>
      <dgm:t>
        <a:bodyPr/>
        <a:lstStyle/>
        <a:p>
          <a:endParaRPr lang="zh-CN" altLang="en-US"/>
        </a:p>
      </dgm:t>
    </dgm:pt>
    <dgm:pt modelId="{BDD69470-AF22-4F71-B250-8C4C5F784230}">
      <dgm:prSet phldrT="[文本]"/>
      <dgm:spPr/>
      <dgm:t>
        <a:bodyPr/>
        <a:lstStyle/>
        <a:p>
          <a:r>
            <a:rPr lang="zh-CN" altLang="en-US" dirty="0" smtClean="0"/>
            <a:t>接触属性</a:t>
          </a:r>
          <a:endParaRPr lang="zh-CN" altLang="en-US" dirty="0"/>
        </a:p>
      </dgm:t>
    </dgm:pt>
    <dgm:pt modelId="{3F3DE3F4-AC8E-44D6-9107-344C743101F2}" type="parTrans" cxnId="{A6A2F581-A1C9-4E6E-BEE3-12FECEDDC7B6}">
      <dgm:prSet/>
      <dgm:spPr/>
      <dgm:t>
        <a:bodyPr/>
        <a:lstStyle/>
        <a:p>
          <a:endParaRPr lang="zh-CN" altLang="en-US"/>
        </a:p>
      </dgm:t>
    </dgm:pt>
    <dgm:pt modelId="{F673138C-5D2A-4989-A1A1-B95EEC930A80}" type="sibTrans" cxnId="{A6A2F581-A1C9-4E6E-BEE3-12FECEDDC7B6}">
      <dgm:prSet/>
      <dgm:spPr/>
      <dgm:t>
        <a:bodyPr/>
        <a:lstStyle/>
        <a:p>
          <a:endParaRPr lang="zh-CN" altLang="en-US"/>
        </a:p>
      </dgm:t>
    </dgm:pt>
    <dgm:pt modelId="{7BB64693-2336-4F67-9451-1B47E2F94079}" type="pres">
      <dgm:prSet presAssocID="{3EC79D28-0065-45F1-B349-477AB6EB7025}" presName="Name0" presStyleCnt="0">
        <dgm:presLayoutVars>
          <dgm:chPref val="1"/>
          <dgm:dir/>
          <dgm:animOne val="branch"/>
          <dgm:animLvl val="lvl"/>
          <dgm:resizeHandles val="exact"/>
        </dgm:presLayoutVars>
      </dgm:prSet>
      <dgm:spPr/>
    </dgm:pt>
    <dgm:pt modelId="{D470ACFB-060A-4D24-9EA9-F9CA04045394}" type="pres">
      <dgm:prSet presAssocID="{ABA64972-53D0-479F-96E4-7AB3329BDF7E}" presName="root1" presStyleCnt="0"/>
      <dgm:spPr/>
    </dgm:pt>
    <dgm:pt modelId="{A5E5DBC2-7FC2-4F0A-807C-C44B78254BAF}" type="pres">
      <dgm:prSet presAssocID="{ABA64972-53D0-479F-96E4-7AB3329BDF7E}" presName="LevelOneTextNode" presStyleLbl="node0" presStyleIdx="0" presStyleCnt="1" custAng="5400000" custScaleX="148986" custScaleY="53619" custLinFactX="-45296" custLinFactNeighborX="-100000" custLinFactNeighborY="4445">
        <dgm:presLayoutVars>
          <dgm:chPref val="3"/>
        </dgm:presLayoutVars>
      </dgm:prSet>
      <dgm:spPr/>
    </dgm:pt>
    <dgm:pt modelId="{CD18544C-8459-4B03-AE15-762A0137FD16}" type="pres">
      <dgm:prSet presAssocID="{ABA64972-53D0-479F-96E4-7AB3329BDF7E}" presName="level2hierChild" presStyleCnt="0"/>
      <dgm:spPr/>
    </dgm:pt>
    <dgm:pt modelId="{93372453-168D-43DF-9C00-9E9D70CCFA44}" type="pres">
      <dgm:prSet presAssocID="{D243B53F-14E3-49B2-AAAD-31E806CF3AA9}" presName="conn2-1" presStyleLbl="parChTrans1D2" presStyleIdx="0" presStyleCnt="5"/>
      <dgm:spPr/>
    </dgm:pt>
    <dgm:pt modelId="{93D22654-2F69-4BA6-8590-C155CD1573A8}" type="pres">
      <dgm:prSet presAssocID="{D243B53F-14E3-49B2-AAAD-31E806CF3AA9}" presName="connTx" presStyleLbl="parChTrans1D2" presStyleIdx="0" presStyleCnt="5"/>
      <dgm:spPr/>
    </dgm:pt>
    <dgm:pt modelId="{DDE29AF5-A0AD-4F4D-BE3B-5E711D6F5A05}" type="pres">
      <dgm:prSet presAssocID="{6BC9E117-E108-4FA1-AB83-73ACA14C5392}" presName="root2" presStyleCnt="0"/>
      <dgm:spPr/>
    </dgm:pt>
    <dgm:pt modelId="{F8A69D73-40B8-4E1F-A1D9-3B7170E80297}" type="pres">
      <dgm:prSet presAssocID="{6BC9E117-E108-4FA1-AB83-73ACA14C5392}" presName="LevelTwoTextNode" presStyleLbl="node2" presStyleIdx="0" presStyleCnt="5">
        <dgm:presLayoutVars>
          <dgm:chPref val="3"/>
        </dgm:presLayoutVars>
      </dgm:prSet>
      <dgm:spPr/>
    </dgm:pt>
    <dgm:pt modelId="{EC6BA8B8-83BB-495B-9C20-ED0B8E9D2263}" type="pres">
      <dgm:prSet presAssocID="{6BC9E117-E108-4FA1-AB83-73ACA14C5392}" presName="level3hierChild" presStyleCnt="0"/>
      <dgm:spPr/>
    </dgm:pt>
    <dgm:pt modelId="{97D5ACAE-6D4D-4F3F-A553-A6D5C10AB622}" type="pres">
      <dgm:prSet presAssocID="{D8108748-A063-4703-A8C0-F8E7C44ADCD7}" presName="conn2-1" presStyleLbl="parChTrans1D2" presStyleIdx="1" presStyleCnt="5"/>
      <dgm:spPr/>
    </dgm:pt>
    <dgm:pt modelId="{D646B232-8D5C-4D62-B3FA-1A60DD058DAF}" type="pres">
      <dgm:prSet presAssocID="{D8108748-A063-4703-A8C0-F8E7C44ADCD7}" presName="connTx" presStyleLbl="parChTrans1D2" presStyleIdx="1" presStyleCnt="5"/>
      <dgm:spPr/>
    </dgm:pt>
    <dgm:pt modelId="{D07B60C9-8442-4A67-A469-832CFA71896D}" type="pres">
      <dgm:prSet presAssocID="{EA870879-7D2D-45A8-8D28-D0087B07EE70}" presName="root2" presStyleCnt="0"/>
      <dgm:spPr/>
    </dgm:pt>
    <dgm:pt modelId="{CB8CAAE3-8879-4EF4-8534-1B8AF3E00A4D}" type="pres">
      <dgm:prSet presAssocID="{EA870879-7D2D-45A8-8D28-D0087B07EE70}" presName="LevelTwoTextNode" presStyleLbl="node2" presStyleIdx="1" presStyleCnt="5">
        <dgm:presLayoutVars>
          <dgm:chPref val="3"/>
        </dgm:presLayoutVars>
      </dgm:prSet>
      <dgm:spPr/>
      <dgm:t>
        <a:bodyPr/>
        <a:lstStyle/>
        <a:p>
          <a:endParaRPr lang="zh-CN" altLang="en-US"/>
        </a:p>
      </dgm:t>
    </dgm:pt>
    <dgm:pt modelId="{80F54525-3E28-47FB-A583-95BA706E1E52}" type="pres">
      <dgm:prSet presAssocID="{EA870879-7D2D-45A8-8D28-D0087B07EE70}" presName="level3hierChild" presStyleCnt="0"/>
      <dgm:spPr/>
    </dgm:pt>
    <dgm:pt modelId="{77E81F3C-4CDF-4811-A4E1-7176A47405C3}" type="pres">
      <dgm:prSet presAssocID="{857849A3-3345-4810-A3EC-78CDBF3A3EF6}" presName="conn2-1" presStyleLbl="parChTrans1D2" presStyleIdx="2" presStyleCnt="5"/>
      <dgm:spPr/>
    </dgm:pt>
    <dgm:pt modelId="{560328C7-CE7C-4530-AEC0-43B30E3204C8}" type="pres">
      <dgm:prSet presAssocID="{857849A3-3345-4810-A3EC-78CDBF3A3EF6}" presName="connTx" presStyleLbl="parChTrans1D2" presStyleIdx="2" presStyleCnt="5"/>
      <dgm:spPr/>
    </dgm:pt>
    <dgm:pt modelId="{218C00FA-5DF5-4978-88EA-55071321392B}" type="pres">
      <dgm:prSet presAssocID="{47A68950-7426-4711-B247-6F276C9EC4C9}" presName="root2" presStyleCnt="0"/>
      <dgm:spPr/>
    </dgm:pt>
    <dgm:pt modelId="{E444661D-0419-44E0-9EDF-474FD3EC5BBE}" type="pres">
      <dgm:prSet presAssocID="{47A68950-7426-4711-B247-6F276C9EC4C9}" presName="LevelTwoTextNode" presStyleLbl="node2" presStyleIdx="2" presStyleCnt="5">
        <dgm:presLayoutVars>
          <dgm:chPref val="3"/>
        </dgm:presLayoutVars>
      </dgm:prSet>
      <dgm:spPr/>
    </dgm:pt>
    <dgm:pt modelId="{1517D37D-CA5F-4A60-9660-E4D6104C8C5C}" type="pres">
      <dgm:prSet presAssocID="{47A68950-7426-4711-B247-6F276C9EC4C9}" presName="level3hierChild" presStyleCnt="0"/>
      <dgm:spPr/>
    </dgm:pt>
    <dgm:pt modelId="{387E0B4C-2168-4B4C-99BE-A9BD8986521B}" type="pres">
      <dgm:prSet presAssocID="{4EC60520-2019-4E0E-AC5B-DEB21A680187}" presName="conn2-1" presStyleLbl="parChTrans1D2" presStyleIdx="3" presStyleCnt="5"/>
      <dgm:spPr/>
    </dgm:pt>
    <dgm:pt modelId="{5CAFC5CB-E48B-4616-B1F2-7E07C7565EE8}" type="pres">
      <dgm:prSet presAssocID="{4EC60520-2019-4E0E-AC5B-DEB21A680187}" presName="connTx" presStyleLbl="parChTrans1D2" presStyleIdx="3" presStyleCnt="5"/>
      <dgm:spPr/>
    </dgm:pt>
    <dgm:pt modelId="{7274E0BF-E86D-44F6-89FC-D07D3A6C29F1}" type="pres">
      <dgm:prSet presAssocID="{23C1647C-5B62-40CC-B6A1-99F7B2AECD02}" presName="root2" presStyleCnt="0"/>
      <dgm:spPr/>
    </dgm:pt>
    <dgm:pt modelId="{5C66C315-45E6-469E-B02B-30848481FE11}" type="pres">
      <dgm:prSet presAssocID="{23C1647C-5B62-40CC-B6A1-99F7B2AECD02}" presName="LevelTwoTextNode" presStyleLbl="node2" presStyleIdx="3" presStyleCnt="5">
        <dgm:presLayoutVars>
          <dgm:chPref val="3"/>
        </dgm:presLayoutVars>
      </dgm:prSet>
      <dgm:spPr/>
    </dgm:pt>
    <dgm:pt modelId="{D0EBC425-5E0A-47A2-92C6-2B8B63687405}" type="pres">
      <dgm:prSet presAssocID="{23C1647C-5B62-40CC-B6A1-99F7B2AECD02}" presName="level3hierChild" presStyleCnt="0"/>
      <dgm:spPr/>
    </dgm:pt>
    <dgm:pt modelId="{937DBB58-ADAD-49D3-908E-22C6155925FE}" type="pres">
      <dgm:prSet presAssocID="{3F3DE3F4-AC8E-44D6-9107-344C743101F2}" presName="conn2-1" presStyleLbl="parChTrans1D2" presStyleIdx="4" presStyleCnt="5"/>
      <dgm:spPr/>
    </dgm:pt>
    <dgm:pt modelId="{6E9851F5-7815-424C-A6EF-A972CB7892DA}" type="pres">
      <dgm:prSet presAssocID="{3F3DE3F4-AC8E-44D6-9107-344C743101F2}" presName="connTx" presStyleLbl="parChTrans1D2" presStyleIdx="4" presStyleCnt="5"/>
      <dgm:spPr/>
    </dgm:pt>
    <dgm:pt modelId="{C63CEF24-0D5A-4F1B-B14A-21B159871E86}" type="pres">
      <dgm:prSet presAssocID="{BDD69470-AF22-4F71-B250-8C4C5F784230}" presName="root2" presStyleCnt="0"/>
      <dgm:spPr/>
    </dgm:pt>
    <dgm:pt modelId="{7165075A-2C49-484B-ABB3-91DFB1D4EEFC}" type="pres">
      <dgm:prSet presAssocID="{BDD69470-AF22-4F71-B250-8C4C5F784230}" presName="LevelTwoTextNode" presStyleLbl="node2" presStyleIdx="4" presStyleCnt="5">
        <dgm:presLayoutVars>
          <dgm:chPref val="3"/>
        </dgm:presLayoutVars>
      </dgm:prSet>
      <dgm:spPr/>
    </dgm:pt>
    <dgm:pt modelId="{F53455C7-36C1-47B8-A17B-43CEC958AA93}" type="pres">
      <dgm:prSet presAssocID="{BDD69470-AF22-4F71-B250-8C4C5F784230}" presName="level3hierChild" presStyleCnt="0"/>
      <dgm:spPr/>
    </dgm:pt>
  </dgm:ptLst>
  <dgm:cxnLst>
    <dgm:cxn modelId="{EB8925CA-4B02-4127-B316-0DE3FE6CB289}" type="presOf" srcId="{857849A3-3345-4810-A3EC-78CDBF3A3EF6}" destId="{77E81F3C-4CDF-4811-A4E1-7176A47405C3}" srcOrd="0" destOrd="0" presId="urn:microsoft.com/office/officeart/2008/layout/HorizontalMultiLevelHierarchy"/>
    <dgm:cxn modelId="{064D36A1-83DA-43B3-A5AD-8F26032CEBE9}" type="presOf" srcId="{3EC79D28-0065-45F1-B349-477AB6EB7025}" destId="{7BB64693-2336-4F67-9451-1B47E2F94079}" srcOrd="0" destOrd="0" presId="urn:microsoft.com/office/officeart/2008/layout/HorizontalMultiLevelHierarchy"/>
    <dgm:cxn modelId="{DC1D24F3-B5AF-4B00-8DFE-5C426BA000F2}" type="presOf" srcId="{3F3DE3F4-AC8E-44D6-9107-344C743101F2}" destId="{937DBB58-ADAD-49D3-908E-22C6155925FE}" srcOrd="0" destOrd="0" presId="urn:microsoft.com/office/officeart/2008/layout/HorizontalMultiLevelHierarchy"/>
    <dgm:cxn modelId="{FDCB870F-9F5C-4E84-81F4-B336C2BC42AE}" type="presOf" srcId="{47A68950-7426-4711-B247-6F276C9EC4C9}" destId="{E444661D-0419-44E0-9EDF-474FD3EC5BBE}" srcOrd="0" destOrd="0" presId="urn:microsoft.com/office/officeart/2008/layout/HorizontalMultiLevelHierarchy"/>
    <dgm:cxn modelId="{08BF9A61-DA81-4CA5-A221-4BAFB05A3667}" type="presOf" srcId="{D8108748-A063-4703-A8C0-F8E7C44ADCD7}" destId="{97D5ACAE-6D4D-4F3F-A553-A6D5C10AB622}" srcOrd="0" destOrd="0" presId="urn:microsoft.com/office/officeart/2008/layout/HorizontalMultiLevelHierarchy"/>
    <dgm:cxn modelId="{1D8F1118-B734-43CF-B72E-A64F44981D74}" type="presOf" srcId="{D243B53F-14E3-49B2-AAAD-31E806CF3AA9}" destId="{93372453-168D-43DF-9C00-9E9D70CCFA44}" srcOrd="0" destOrd="0" presId="urn:microsoft.com/office/officeart/2008/layout/HorizontalMultiLevelHierarchy"/>
    <dgm:cxn modelId="{3AE5FDDF-A3A4-498D-8D83-6CB3A8F7CDB3}" type="presOf" srcId="{4EC60520-2019-4E0E-AC5B-DEB21A680187}" destId="{5CAFC5CB-E48B-4616-B1F2-7E07C7565EE8}" srcOrd="1" destOrd="0" presId="urn:microsoft.com/office/officeart/2008/layout/HorizontalMultiLevelHierarchy"/>
    <dgm:cxn modelId="{757DA882-F284-483D-AD84-0A7BD3EB74A9}" type="presOf" srcId="{D8108748-A063-4703-A8C0-F8E7C44ADCD7}" destId="{D646B232-8D5C-4D62-B3FA-1A60DD058DAF}" srcOrd="1" destOrd="0" presId="urn:microsoft.com/office/officeart/2008/layout/HorizontalMultiLevelHierarchy"/>
    <dgm:cxn modelId="{3E9613D6-361D-4598-8C5A-7124409FA936}" type="presOf" srcId="{ABA64972-53D0-479F-96E4-7AB3329BDF7E}" destId="{A5E5DBC2-7FC2-4F0A-807C-C44B78254BAF}" srcOrd="0" destOrd="0" presId="urn:microsoft.com/office/officeart/2008/layout/HorizontalMultiLevelHierarchy"/>
    <dgm:cxn modelId="{573A2BD4-0564-44F6-8C53-ACAF2B0E1ABE}" srcId="{ABA64972-53D0-479F-96E4-7AB3329BDF7E}" destId="{47A68950-7426-4711-B247-6F276C9EC4C9}" srcOrd="2" destOrd="0" parTransId="{857849A3-3345-4810-A3EC-78CDBF3A3EF6}" sibTransId="{0726FB12-E459-43DB-B1AA-2EC566D5133B}"/>
    <dgm:cxn modelId="{BBFAEB42-7A99-4763-B268-346758B74A14}" srcId="{3EC79D28-0065-45F1-B349-477AB6EB7025}" destId="{ABA64972-53D0-479F-96E4-7AB3329BDF7E}" srcOrd="0" destOrd="0" parTransId="{46421792-2064-4A32-8CA9-943DE809CF74}" sibTransId="{9237AF61-0CC4-434F-9F23-BDD1B559C934}"/>
    <dgm:cxn modelId="{9979A5B6-6CF0-47D6-9565-FC5F69D527B7}" srcId="{ABA64972-53D0-479F-96E4-7AB3329BDF7E}" destId="{6BC9E117-E108-4FA1-AB83-73ACA14C5392}" srcOrd="0" destOrd="0" parTransId="{D243B53F-14E3-49B2-AAAD-31E806CF3AA9}" sibTransId="{3BA15D4D-7D45-4754-B981-8C25F81E0D5F}"/>
    <dgm:cxn modelId="{56401EF8-2EE4-4E48-8848-E9CC850AD995}" srcId="{ABA64972-53D0-479F-96E4-7AB3329BDF7E}" destId="{23C1647C-5B62-40CC-B6A1-99F7B2AECD02}" srcOrd="3" destOrd="0" parTransId="{4EC60520-2019-4E0E-AC5B-DEB21A680187}" sibTransId="{A821E1D2-799F-482A-8DD1-AFB14749B0D3}"/>
    <dgm:cxn modelId="{AB537073-0C2A-466F-921B-B525B096CD20}" type="presOf" srcId="{3F3DE3F4-AC8E-44D6-9107-344C743101F2}" destId="{6E9851F5-7815-424C-A6EF-A972CB7892DA}" srcOrd="1" destOrd="0" presId="urn:microsoft.com/office/officeart/2008/layout/HorizontalMultiLevelHierarchy"/>
    <dgm:cxn modelId="{A6A2F581-A1C9-4E6E-BEE3-12FECEDDC7B6}" srcId="{ABA64972-53D0-479F-96E4-7AB3329BDF7E}" destId="{BDD69470-AF22-4F71-B250-8C4C5F784230}" srcOrd="4" destOrd="0" parTransId="{3F3DE3F4-AC8E-44D6-9107-344C743101F2}" sibTransId="{F673138C-5D2A-4989-A1A1-B95EEC930A80}"/>
    <dgm:cxn modelId="{C2BF6398-B282-40B4-804F-D1AB7C1677EF}" type="presOf" srcId="{6BC9E117-E108-4FA1-AB83-73ACA14C5392}" destId="{F8A69D73-40B8-4E1F-A1D9-3B7170E80297}" srcOrd="0" destOrd="0" presId="urn:microsoft.com/office/officeart/2008/layout/HorizontalMultiLevelHierarchy"/>
    <dgm:cxn modelId="{0DF58CD3-D8DE-4A78-9A40-46CBC94C6BFA}" type="presOf" srcId="{EA870879-7D2D-45A8-8D28-D0087B07EE70}" destId="{CB8CAAE3-8879-4EF4-8534-1B8AF3E00A4D}" srcOrd="0" destOrd="0" presId="urn:microsoft.com/office/officeart/2008/layout/HorizontalMultiLevelHierarchy"/>
    <dgm:cxn modelId="{EDDC34F3-E331-4CAB-91D5-78307CC01DAD}" type="presOf" srcId="{857849A3-3345-4810-A3EC-78CDBF3A3EF6}" destId="{560328C7-CE7C-4530-AEC0-43B30E3204C8}" srcOrd="1" destOrd="0" presId="urn:microsoft.com/office/officeart/2008/layout/HorizontalMultiLevelHierarchy"/>
    <dgm:cxn modelId="{F2E120E8-691A-4E99-B973-F36A80A49B11}" type="presOf" srcId="{D243B53F-14E3-49B2-AAAD-31E806CF3AA9}" destId="{93D22654-2F69-4BA6-8590-C155CD1573A8}" srcOrd="1" destOrd="0" presId="urn:microsoft.com/office/officeart/2008/layout/HorizontalMultiLevelHierarchy"/>
    <dgm:cxn modelId="{639D145D-747F-4386-8B41-E2E1BE38EDBE}" type="presOf" srcId="{4EC60520-2019-4E0E-AC5B-DEB21A680187}" destId="{387E0B4C-2168-4B4C-99BE-A9BD8986521B}" srcOrd="0" destOrd="0" presId="urn:microsoft.com/office/officeart/2008/layout/HorizontalMultiLevelHierarchy"/>
    <dgm:cxn modelId="{288511EF-34D6-435E-ADC9-CAB12586B690}" srcId="{ABA64972-53D0-479F-96E4-7AB3329BDF7E}" destId="{EA870879-7D2D-45A8-8D28-D0087B07EE70}" srcOrd="1" destOrd="0" parTransId="{D8108748-A063-4703-A8C0-F8E7C44ADCD7}" sibTransId="{25B58F23-A474-42BF-B16F-E742E52FCD6D}"/>
    <dgm:cxn modelId="{836FD983-0209-496F-BA19-71EDA1AE04D9}" type="presOf" srcId="{23C1647C-5B62-40CC-B6A1-99F7B2AECD02}" destId="{5C66C315-45E6-469E-B02B-30848481FE11}" srcOrd="0" destOrd="0" presId="urn:microsoft.com/office/officeart/2008/layout/HorizontalMultiLevelHierarchy"/>
    <dgm:cxn modelId="{C4A06EF7-3904-4FEB-A252-DE4C0F5FC075}" type="presOf" srcId="{BDD69470-AF22-4F71-B250-8C4C5F784230}" destId="{7165075A-2C49-484B-ABB3-91DFB1D4EEFC}" srcOrd="0" destOrd="0" presId="urn:microsoft.com/office/officeart/2008/layout/HorizontalMultiLevelHierarchy"/>
    <dgm:cxn modelId="{36DC784C-7C22-4E78-A76B-0819D2797305}" type="presParOf" srcId="{7BB64693-2336-4F67-9451-1B47E2F94079}" destId="{D470ACFB-060A-4D24-9EA9-F9CA04045394}" srcOrd="0" destOrd="0" presId="urn:microsoft.com/office/officeart/2008/layout/HorizontalMultiLevelHierarchy"/>
    <dgm:cxn modelId="{5EC22861-AC8E-422F-8C27-D7DDE2BDD84F}" type="presParOf" srcId="{D470ACFB-060A-4D24-9EA9-F9CA04045394}" destId="{A5E5DBC2-7FC2-4F0A-807C-C44B78254BAF}" srcOrd="0" destOrd="0" presId="urn:microsoft.com/office/officeart/2008/layout/HorizontalMultiLevelHierarchy"/>
    <dgm:cxn modelId="{1C0120CA-DF37-44C4-9575-992FA73273A7}" type="presParOf" srcId="{D470ACFB-060A-4D24-9EA9-F9CA04045394}" destId="{CD18544C-8459-4B03-AE15-762A0137FD16}" srcOrd="1" destOrd="0" presId="urn:microsoft.com/office/officeart/2008/layout/HorizontalMultiLevelHierarchy"/>
    <dgm:cxn modelId="{AF8CD482-EE84-4ABB-BDD9-CEECDDF11FE7}" type="presParOf" srcId="{CD18544C-8459-4B03-AE15-762A0137FD16}" destId="{93372453-168D-43DF-9C00-9E9D70CCFA44}" srcOrd="0" destOrd="0" presId="urn:microsoft.com/office/officeart/2008/layout/HorizontalMultiLevelHierarchy"/>
    <dgm:cxn modelId="{FEF9DCE8-DB4A-4867-BFD0-7882BE1385F8}" type="presParOf" srcId="{93372453-168D-43DF-9C00-9E9D70CCFA44}" destId="{93D22654-2F69-4BA6-8590-C155CD1573A8}" srcOrd="0" destOrd="0" presId="urn:microsoft.com/office/officeart/2008/layout/HorizontalMultiLevelHierarchy"/>
    <dgm:cxn modelId="{23CBE89D-0BFD-48D6-B388-E123AEFB66BA}" type="presParOf" srcId="{CD18544C-8459-4B03-AE15-762A0137FD16}" destId="{DDE29AF5-A0AD-4F4D-BE3B-5E711D6F5A05}" srcOrd="1" destOrd="0" presId="urn:microsoft.com/office/officeart/2008/layout/HorizontalMultiLevelHierarchy"/>
    <dgm:cxn modelId="{6EF61451-807D-4B5C-88E0-3EFAAFA63CA5}" type="presParOf" srcId="{DDE29AF5-A0AD-4F4D-BE3B-5E711D6F5A05}" destId="{F8A69D73-40B8-4E1F-A1D9-3B7170E80297}" srcOrd="0" destOrd="0" presId="urn:microsoft.com/office/officeart/2008/layout/HorizontalMultiLevelHierarchy"/>
    <dgm:cxn modelId="{EF40D5F0-AA2E-440E-9E38-EFA7C236294D}" type="presParOf" srcId="{DDE29AF5-A0AD-4F4D-BE3B-5E711D6F5A05}" destId="{EC6BA8B8-83BB-495B-9C20-ED0B8E9D2263}" srcOrd="1" destOrd="0" presId="urn:microsoft.com/office/officeart/2008/layout/HorizontalMultiLevelHierarchy"/>
    <dgm:cxn modelId="{E41AD6DB-D091-4090-9A6E-E5108D7719B3}" type="presParOf" srcId="{CD18544C-8459-4B03-AE15-762A0137FD16}" destId="{97D5ACAE-6D4D-4F3F-A553-A6D5C10AB622}" srcOrd="2" destOrd="0" presId="urn:microsoft.com/office/officeart/2008/layout/HorizontalMultiLevelHierarchy"/>
    <dgm:cxn modelId="{1AC61D51-031C-43D3-9942-C4BE59F270B9}" type="presParOf" srcId="{97D5ACAE-6D4D-4F3F-A553-A6D5C10AB622}" destId="{D646B232-8D5C-4D62-B3FA-1A60DD058DAF}" srcOrd="0" destOrd="0" presId="urn:microsoft.com/office/officeart/2008/layout/HorizontalMultiLevelHierarchy"/>
    <dgm:cxn modelId="{601A31BC-4124-4FFC-825F-29A99A29058C}" type="presParOf" srcId="{CD18544C-8459-4B03-AE15-762A0137FD16}" destId="{D07B60C9-8442-4A67-A469-832CFA71896D}" srcOrd="3" destOrd="0" presId="urn:microsoft.com/office/officeart/2008/layout/HorizontalMultiLevelHierarchy"/>
    <dgm:cxn modelId="{49168963-5593-456E-B0DA-0BD6B18845C6}" type="presParOf" srcId="{D07B60C9-8442-4A67-A469-832CFA71896D}" destId="{CB8CAAE3-8879-4EF4-8534-1B8AF3E00A4D}" srcOrd="0" destOrd="0" presId="urn:microsoft.com/office/officeart/2008/layout/HorizontalMultiLevelHierarchy"/>
    <dgm:cxn modelId="{DC241EC0-01DD-495F-AB88-21C39D02D786}" type="presParOf" srcId="{D07B60C9-8442-4A67-A469-832CFA71896D}" destId="{80F54525-3E28-47FB-A583-95BA706E1E52}" srcOrd="1" destOrd="0" presId="urn:microsoft.com/office/officeart/2008/layout/HorizontalMultiLevelHierarchy"/>
    <dgm:cxn modelId="{FEEC677B-EB28-4922-8FF3-4439A41D0B24}" type="presParOf" srcId="{CD18544C-8459-4B03-AE15-762A0137FD16}" destId="{77E81F3C-4CDF-4811-A4E1-7176A47405C3}" srcOrd="4" destOrd="0" presId="urn:microsoft.com/office/officeart/2008/layout/HorizontalMultiLevelHierarchy"/>
    <dgm:cxn modelId="{DB2A16BC-832E-46DA-89C2-2BDB77640581}" type="presParOf" srcId="{77E81F3C-4CDF-4811-A4E1-7176A47405C3}" destId="{560328C7-CE7C-4530-AEC0-43B30E3204C8}" srcOrd="0" destOrd="0" presId="urn:microsoft.com/office/officeart/2008/layout/HorizontalMultiLevelHierarchy"/>
    <dgm:cxn modelId="{78A25E7A-5CB3-42ED-B8DF-3DF8C9F03AA9}" type="presParOf" srcId="{CD18544C-8459-4B03-AE15-762A0137FD16}" destId="{218C00FA-5DF5-4978-88EA-55071321392B}" srcOrd="5" destOrd="0" presId="urn:microsoft.com/office/officeart/2008/layout/HorizontalMultiLevelHierarchy"/>
    <dgm:cxn modelId="{220225A3-4379-4D0C-999D-51AD931544B9}" type="presParOf" srcId="{218C00FA-5DF5-4978-88EA-55071321392B}" destId="{E444661D-0419-44E0-9EDF-474FD3EC5BBE}" srcOrd="0" destOrd="0" presId="urn:microsoft.com/office/officeart/2008/layout/HorizontalMultiLevelHierarchy"/>
    <dgm:cxn modelId="{775C4CBC-C98B-4F4C-9431-8AAD9AD1124C}" type="presParOf" srcId="{218C00FA-5DF5-4978-88EA-55071321392B}" destId="{1517D37D-CA5F-4A60-9660-E4D6104C8C5C}" srcOrd="1" destOrd="0" presId="urn:microsoft.com/office/officeart/2008/layout/HorizontalMultiLevelHierarchy"/>
    <dgm:cxn modelId="{17303A29-DEAB-497C-B084-07306D5983DD}" type="presParOf" srcId="{CD18544C-8459-4B03-AE15-762A0137FD16}" destId="{387E0B4C-2168-4B4C-99BE-A9BD8986521B}" srcOrd="6" destOrd="0" presId="urn:microsoft.com/office/officeart/2008/layout/HorizontalMultiLevelHierarchy"/>
    <dgm:cxn modelId="{BA6F14E6-F89D-424F-8276-25326A35A90B}" type="presParOf" srcId="{387E0B4C-2168-4B4C-99BE-A9BD8986521B}" destId="{5CAFC5CB-E48B-4616-B1F2-7E07C7565EE8}" srcOrd="0" destOrd="0" presId="urn:microsoft.com/office/officeart/2008/layout/HorizontalMultiLevelHierarchy"/>
    <dgm:cxn modelId="{EE223D83-BB64-4F97-B23E-AA8912A59520}" type="presParOf" srcId="{CD18544C-8459-4B03-AE15-762A0137FD16}" destId="{7274E0BF-E86D-44F6-89FC-D07D3A6C29F1}" srcOrd="7" destOrd="0" presId="urn:microsoft.com/office/officeart/2008/layout/HorizontalMultiLevelHierarchy"/>
    <dgm:cxn modelId="{E2F6A0F7-23F7-48B2-94AE-D3C8A7B3847C}" type="presParOf" srcId="{7274E0BF-E86D-44F6-89FC-D07D3A6C29F1}" destId="{5C66C315-45E6-469E-B02B-30848481FE11}" srcOrd="0" destOrd="0" presId="urn:microsoft.com/office/officeart/2008/layout/HorizontalMultiLevelHierarchy"/>
    <dgm:cxn modelId="{280F2484-001E-423D-93BB-8C58B11B9805}" type="presParOf" srcId="{7274E0BF-E86D-44F6-89FC-D07D3A6C29F1}" destId="{D0EBC425-5E0A-47A2-92C6-2B8B63687405}" srcOrd="1" destOrd="0" presId="urn:microsoft.com/office/officeart/2008/layout/HorizontalMultiLevelHierarchy"/>
    <dgm:cxn modelId="{7E74C1A3-3887-49D8-A525-77220A72C571}" type="presParOf" srcId="{CD18544C-8459-4B03-AE15-762A0137FD16}" destId="{937DBB58-ADAD-49D3-908E-22C6155925FE}" srcOrd="8" destOrd="0" presId="urn:microsoft.com/office/officeart/2008/layout/HorizontalMultiLevelHierarchy"/>
    <dgm:cxn modelId="{131CEFDA-B970-4C0C-9974-5B4326FF584E}" type="presParOf" srcId="{937DBB58-ADAD-49D3-908E-22C6155925FE}" destId="{6E9851F5-7815-424C-A6EF-A972CB7892DA}" srcOrd="0" destOrd="0" presId="urn:microsoft.com/office/officeart/2008/layout/HorizontalMultiLevelHierarchy"/>
    <dgm:cxn modelId="{932D1066-9A3A-4FA8-866B-0D96592F546E}" type="presParOf" srcId="{CD18544C-8459-4B03-AE15-762A0137FD16}" destId="{C63CEF24-0D5A-4F1B-B14A-21B159871E86}" srcOrd="9" destOrd="0" presId="urn:microsoft.com/office/officeart/2008/layout/HorizontalMultiLevelHierarchy"/>
    <dgm:cxn modelId="{25138430-26B0-4464-AE46-75A8DF1E54BA}" type="presParOf" srcId="{C63CEF24-0D5A-4F1B-B14A-21B159871E86}" destId="{7165075A-2C49-484B-ABB3-91DFB1D4EEFC}" srcOrd="0" destOrd="0" presId="urn:microsoft.com/office/officeart/2008/layout/HorizontalMultiLevelHierarchy"/>
    <dgm:cxn modelId="{B0A47D73-F456-497D-89F2-C9D15A45CB1E}" type="presParOf" srcId="{C63CEF24-0D5A-4F1B-B14A-21B159871E86}" destId="{F53455C7-36C1-47B8-A17B-43CEC958AA93}"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7DBB58-ADAD-49D3-908E-22C6155925FE}">
      <dsp:nvSpPr>
        <dsp:cNvPr id="0" name=""/>
        <dsp:cNvSpPr/>
      </dsp:nvSpPr>
      <dsp:spPr>
        <a:xfrm>
          <a:off x="2689391" y="3104675"/>
          <a:ext cx="2024144" cy="2174919"/>
        </a:xfrm>
        <a:custGeom>
          <a:avLst/>
          <a:gdLst/>
          <a:ahLst/>
          <a:cxnLst/>
          <a:rect l="0" t="0" r="0" b="0"/>
          <a:pathLst>
            <a:path>
              <a:moveTo>
                <a:pt x="0" y="0"/>
              </a:moveTo>
              <a:lnTo>
                <a:pt x="1012072" y="0"/>
              </a:lnTo>
              <a:lnTo>
                <a:pt x="1012072" y="2174919"/>
              </a:lnTo>
              <a:lnTo>
                <a:pt x="2024144" y="21749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zh-CN" altLang="en-US" sz="900" kern="1200"/>
        </a:p>
      </dsp:txBody>
      <dsp:txXfrm>
        <a:off x="3627186" y="4117857"/>
        <a:ext cx="148554" cy="148554"/>
      </dsp:txXfrm>
    </dsp:sp>
    <dsp:sp modelId="{387E0B4C-2168-4B4C-99BE-A9BD8986521B}">
      <dsp:nvSpPr>
        <dsp:cNvPr id="0" name=""/>
        <dsp:cNvSpPr/>
      </dsp:nvSpPr>
      <dsp:spPr>
        <a:xfrm>
          <a:off x="2689391" y="3104675"/>
          <a:ext cx="2024144" cy="975190"/>
        </a:xfrm>
        <a:custGeom>
          <a:avLst/>
          <a:gdLst/>
          <a:ahLst/>
          <a:cxnLst/>
          <a:rect l="0" t="0" r="0" b="0"/>
          <a:pathLst>
            <a:path>
              <a:moveTo>
                <a:pt x="0" y="0"/>
              </a:moveTo>
              <a:lnTo>
                <a:pt x="1012072" y="0"/>
              </a:lnTo>
              <a:lnTo>
                <a:pt x="1012072" y="975190"/>
              </a:lnTo>
              <a:lnTo>
                <a:pt x="2024144" y="9751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zh-CN" altLang="en-US" sz="700" kern="1200"/>
        </a:p>
      </dsp:txBody>
      <dsp:txXfrm>
        <a:off x="3645293" y="3536100"/>
        <a:ext cx="112340" cy="112340"/>
      </dsp:txXfrm>
    </dsp:sp>
    <dsp:sp modelId="{77E81F3C-4CDF-4811-A4E1-7176A47405C3}">
      <dsp:nvSpPr>
        <dsp:cNvPr id="0" name=""/>
        <dsp:cNvSpPr/>
      </dsp:nvSpPr>
      <dsp:spPr>
        <a:xfrm>
          <a:off x="2689391" y="2880137"/>
          <a:ext cx="2024144" cy="224538"/>
        </a:xfrm>
        <a:custGeom>
          <a:avLst/>
          <a:gdLst/>
          <a:ahLst/>
          <a:cxnLst/>
          <a:rect l="0" t="0" r="0" b="0"/>
          <a:pathLst>
            <a:path>
              <a:moveTo>
                <a:pt x="0" y="224538"/>
              </a:moveTo>
              <a:lnTo>
                <a:pt x="1012072" y="224538"/>
              </a:lnTo>
              <a:lnTo>
                <a:pt x="1012072" y="0"/>
              </a:lnTo>
              <a:lnTo>
                <a:pt x="202414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3650549" y="2941492"/>
        <a:ext cx="101828" cy="101828"/>
      </dsp:txXfrm>
    </dsp:sp>
    <dsp:sp modelId="{97D5ACAE-6D4D-4F3F-A553-A6D5C10AB622}">
      <dsp:nvSpPr>
        <dsp:cNvPr id="0" name=""/>
        <dsp:cNvSpPr/>
      </dsp:nvSpPr>
      <dsp:spPr>
        <a:xfrm>
          <a:off x="2689391" y="1680408"/>
          <a:ext cx="2024144" cy="1424267"/>
        </a:xfrm>
        <a:custGeom>
          <a:avLst/>
          <a:gdLst/>
          <a:ahLst/>
          <a:cxnLst/>
          <a:rect l="0" t="0" r="0" b="0"/>
          <a:pathLst>
            <a:path>
              <a:moveTo>
                <a:pt x="0" y="1424267"/>
              </a:moveTo>
              <a:lnTo>
                <a:pt x="1012072" y="1424267"/>
              </a:lnTo>
              <a:lnTo>
                <a:pt x="1012072" y="0"/>
              </a:lnTo>
              <a:lnTo>
                <a:pt x="202414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zh-CN" altLang="en-US" sz="700" kern="1200"/>
        </a:p>
      </dsp:txBody>
      <dsp:txXfrm>
        <a:off x="3639588" y="2330666"/>
        <a:ext cx="123750" cy="123750"/>
      </dsp:txXfrm>
    </dsp:sp>
    <dsp:sp modelId="{93372453-168D-43DF-9C00-9E9D70CCFA44}">
      <dsp:nvSpPr>
        <dsp:cNvPr id="0" name=""/>
        <dsp:cNvSpPr/>
      </dsp:nvSpPr>
      <dsp:spPr>
        <a:xfrm>
          <a:off x="2689391" y="480679"/>
          <a:ext cx="2024144" cy="2623996"/>
        </a:xfrm>
        <a:custGeom>
          <a:avLst/>
          <a:gdLst/>
          <a:ahLst/>
          <a:cxnLst/>
          <a:rect l="0" t="0" r="0" b="0"/>
          <a:pathLst>
            <a:path>
              <a:moveTo>
                <a:pt x="0" y="2623996"/>
              </a:moveTo>
              <a:lnTo>
                <a:pt x="1012072" y="2623996"/>
              </a:lnTo>
              <a:lnTo>
                <a:pt x="1012072" y="0"/>
              </a:lnTo>
              <a:lnTo>
                <a:pt x="202414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zh-CN" altLang="en-US" sz="1000" kern="1200"/>
        </a:p>
      </dsp:txBody>
      <dsp:txXfrm>
        <a:off x="3618613" y="1709827"/>
        <a:ext cx="165699" cy="165699"/>
      </dsp:txXfrm>
    </dsp:sp>
    <dsp:sp modelId="{A5E5DBC2-7FC2-4F0A-807C-C44B78254BAF}">
      <dsp:nvSpPr>
        <dsp:cNvPr id="0" name=""/>
        <dsp:cNvSpPr/>
      </dsp:nvSpPr>
      <dsp:spPr>
        <a:xfrm>
          <a:off x="620140" y="2389704"/>
          <a:ext cx="2708558" cy="14299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2311400">
            <a:lnSpc>
              <a:spcPct val="90000"/>
            </a:lnSpc>
            <a:spcBef>
              <a:spcPct val="0"/>
            </a:spcBef>
            <a:spcAft>
              <a:spcPct val="35000"/>
            </a:spcAft>
          </a:pPr>
          <a:r>
            <a:rPr lang="zh-CN" altLang="en-US" sz="5200" kern="1200" dirty="0" smtClean="0"/>
            <a:t>接触定义</a:t>
          </a:r>
          <a:endParaRPr lang="zh-CN" altLang="en-US" sz="5200" kern="1200" dirty="0"/>
        </a:p>
      </dsp:txBody>
      <dsp:txXfrm>
        <a:off x="620140" y="2389704"/>
        <a:ext cx="2708558" cy="1429942"/>
      </dsp:txXfrm>
    </dsp:sp>
    <dsp:sp modelId="{F8A69D73-40B8-4E1F-A1D9-3B7170E80297}">
      <dsp:nvSpPr>
        <dsp:cNvPr id="0" name=""/>
        <dsp:cNvSpPr/>
      </dsp:nvSpPr>
      <dsp:spPr>
        <a:xfrm>
          <a:off x="4713535" y="787"/>
          <a:ext cx="3148088" cy="9597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zh-CN" altLang="en-US" sz="4000" kern="1200" dirty="0" smtClean="0"/>
            <a:t>确定接触类型</a:t>
          </a:r>
          <a:endParaRPr lang="zh-CN" altLang="en-US" sz="4000" kern="1200" dirty="0"/>
        </a:p>
      </dsp:txBody>
      <dsp:txXfrm>
        <a:off x="4713535" y="787"/>
        <a:ext cx="3148088" cy="959783"/>
      </dsp:txXfrm>
    </dsp:sp>
    <dsp:sp modelId="{CB8CAAE3-8879-4EF4-8534-1B8AF3E00A4D}">
      <dsp:nvSpPr>
        <dsp:cNvPr id="0" name=""/>
        <dsp:cNvSpPr/>
      </dsp:nvSpPr>
      <dsp:spPr>
        <a:xfrm>
          <a:off x="4713535" y="1200516"/>
          <a:ext cx="3148088" cy="9597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zh-CN" altLang="en-US" sz="4000" kern="1200" dirty="0" smtClean="0"/>
            <a:t>选择主、从面</a:t>
          </a:r>
          <a:endParaRPr lang="zh-CN" altLang="en-US" sz="4000" kern="1200" dirty="0"/>
        </a:p>
      </dsp:txBody>
      <dsp:txXfrm>
        <a:off x="4713535" y="1200516"/>
        <a:ext cx="3148088" cy="959783"/>
      </dsp:txXfrm>
    </dsp:sp>
    <dsp:sp modelId="{E444661D-0419-44E0-9EDF-474FD3EC5BBE}">
      <dsp:nvSpPr>
        <dsp:cNvPr id="0" name=""/>
        <dsp:cNvSpPr/>
      </dsp:nvSpPr>
      <dsp:spPr>
        <a:xfrm>
          <a:off x="4713535" y="2400245"/>
          <a:ext cx="3148088" cy="9597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zh-CN" altLang="en-US" sz="4000" kern="1200" dirty="0" smtClean="0"/>
            <a:t>追踪方式</a:t>
          </a:r>
          <a:endParaRPr lang="zh-CN" altLang="en-US" sz="4000" kern="1200" dirty="0"/>
        </a:p>
      </dsp:txBody>
      <dsp:txXfrm>
        <a:off x="4713535" y="2400245"/>
        <a:ext cx="3148088" cy="959783"/>
      </dsp:txXfrm>
    </dsp:sp>
    <dsp:sp modelId="{5C66C315-45E6-469E-B02B-30848481FE11}">
      <dsp:nvSpPr>
        <dsp:cNvPr id="0" name=""/>
        <dsp:cNvSpPr/>
      </dsp:nvSpPr>
      <dsp:spPr>
        <a:xfrm>
          <a:off x="4713535" y="3599974"/>
          <a:ext cx="3148088" cy="9597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zh-CN" altLang="en-US" sz="4000" kern="1200" dirty="0" smtClean="0"/>
            <a:t>离散方式</a:t>
          </a:r>
          <a:endParaRPr lang="zh-CN" altLang="en-US" sz="4000" kern="1200" dirty="0"/>
        </a:p>
      </dsp:txBody>
      <dsp:txXfrm>
        <a:off x="4713535" y="3599974"/>
        <a:ext cx="3148088" cy="959783"/>
      </dsp:txXfrm>
    </dsp:sp>
    <dsp:sp modelId="{7165075A-2C49-484B-ABB3-91DFB1D4EEFC}">
      <dsp:nvSpPr>
        <dsp:cNvPr id="0" name=""/>
        <dsp:cNvSpPr/>
      </dsp:nvSpPr>
      <dsp:spPr>
        <a:xfrm>
          <a:off x="4713535" y="4799703"/>
          <a:ext cx="3148088" cy="9597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zh-CN" altLang="en-US" sz="4000" kern="1200" dirty="0" smtClean="0"/>
            <a:t>接触属性</a:t>
          </a:r>
          <a:endParaRPr lang="zh-CN" altLang="en-US" sz="4000" kern="1200" dirty="0"/>
        </a:p>
      </dsp:txBody>
      <dsp:txXfrm>
        <a:off x="4713535" y="4799703"/>
        <a:ext cx="3148088" cy="959783"/>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96F016-EAAE-40AC-8959-4ED50B7DAFAF}" type="datetimeFigureOut">
              <a:rPr lang="zh-CN" altLang="en-US" smtClean="0"/>
              <a:t>2018/5/14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3F5A11-5C8A-4484-8AB5-FA04394DFDC0}" type="slidenum">
              <a:rPr lang="zh-CN" altLang="en-US" smtClean="0"/>
              <a:t>‹#›</a:t>
            </a:fld>
            <a:endParaRPr lang="zh-CN" altLang="en-US"/>
          </a:p>
        </p:txBody>
      </p:sp>
    </p:spTree>
    <p:extLst>
      <p:ext uri="{BB962C8B-B14F-4D97-AF65-F5344CB8AC3E}">
        <p14:creationId xmlns:p14="http://schemas.microsoft.com/office/powerpoint/2010/main" val="1711986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外载荷作用下的结构响应  </a:t>
            </a:r>
            <a:endParaRPr lang="en-US" altLang="zh-CN" dirty="0" smtClean="0"/>
          </a:p>
          <a:p>
            <a:r>
              <a:rPr lang="zh-CN" altLang="en-US" dirty="0" smtClean="0"/>
              <a:t>在</a:t>
            </a:r>
            <a:r>
              <a:rPr lang="en-US" altLang="zh-CN" dirty="0" smtClean="0"/>
              <a:t>ABAQUS</a:t>
            </a:r>
            <a:r>
              <a:rPr lang="zh-CN" altLang="en-US" dirty="0" smtClean="0"/>
              <a:t>隐式分析中接触是怎么确定的，接触力是怎么传递的，接触后物体是怎么变形的</a:t>
            </a:r>
            <a:endParaRPr lang="zh-CN" altLang="en-US" dirty="0"/>
          </a:p>
        </p:txBody>
      </p:sp>
      <p:sp>
        <p:nvSpPr>
          <p:cNvPr id="4" name="灯片编号占位符 3"/>
          <p:cNvSpPr>
            <a:spLocks noGrp="1"/>
          </p:cNvSpPr>
          <p:nvPr>
            <p:ph type="sldNum" sz="quarter" idx="10"/>
          </p:nvPr>
        </p:nvSpPr>
        <p:spPr/>
        <p:txBody>
          <a:bodyPr/>
          <a:lstStyle/>
          <a:p>
            <a:fld id="{7D3F5A11-5C8A-4484-8AB5-FA04394DFDC0}" type="slidenum">
              <a:rPr lang="zh-CN" altLang="en-US" smtClean="0"/>
              <a:t>2</a:t>
            </a:fld>
            <a:endParaRPr lang="zh-CN" altLang="en-US"/>
          </a:p>
        </p:txBody>
      </p:sp>
    </p:spTree>
    <p:extLst>
      <p:ext uri="{BB962C8B-B14F-4D97-AF65-F5344CB8AC3E}">
        <p14:creationId xmlns:p14="http://schemas.microsoft.com/office/powerpoint/2010/main" val="1812966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力与位移的接触关系可以很容易地合并入整个结构的平衡方程组</a:t>
            </a:r>
            <a:r>
              <a:rPr lang="en-US" altLang="zh-CN" sz="1200" kern="1200" dirty="0" smtClean="0">
                <a:solidFill>
                  <a:schemeClr val="tx1"/>
                </a:solidFill>
                <a:effectLst/>
                <a:latin typeface="+mn-lt"/>
                <a:ea typeface="+mn-ea"/>
                <a:cs typeface="+mn-cs"/>
              </a:rPr>
              <a:t>K*X=F</a:t>
            </a:r>
            <a:r>
              <a:rPr lang="zh-CN" altLang="zh-CN" sz="1200" kern="1200" dirty="0" smtClean="0">
                <a:solidFill>
                  <a:schemeClr val="tx1"/>
                </a:solidFill>
                <a:effectLst/>
                <a:latin typeface="+mn-lt"/>
                <a:ea typeface="+mn-ea"/>
                <a:cs typeface="+mn-cs"/>
              </a:rPr>
              <a:t>中去。并不改变总刚</a:t>
            </a:r>
            <a:r>
              <a:rPr lang="en-US" altLang="zh-CN" sz="1200" kern="1200" dirty="0" smtClean="0">
                <a:solidFill>
                  <a:schemeClr val="tx1"/>
                </a:solidFill>
                <a:effectLst/>
                <a:latin typeface="+mn-lt"/>
                <a:ea typeface="+mn-ea"/>
                <a:cs typeface="+mn-cs"/>
              </a:rPr>
              <a:t>K</a:t>
            </a:r>
            <a:r>
              <a:rPr lang="zh-CN" altLang="zh-CN" sz="1200" kern="1200" dirty="0" smtClean="0">
                <a:solidFill>
                  <a:schemeClr val="tx1"/>
                </a:solidFill>
                <a:effectLst/>
                <a:latin typeface="+mn-lt"/>
                <a:ea typeface="+mn-ea"/>
                <a:cs typeface="+mn-cs"/>
              </a:rPr>
              <a:t>的大小。</a:t>
            </a:r>
            <a:endParaRPr lang="en-US" altLang="zh-CN" sz="1200" kern="1200" dirty="0" smtClean="0">
              <a:solidFill>
                <a:schemeClr val="tx1"/>
              </a:solidFill>
              <a:effectLst/>
              <a:latin typeface="+mn-lt"/>
              <a:ea typeface="+mn-ea"/>
              <a:cs typeface="+mn-cs"/>
            </a:endParaRPr>
          </a:p>
          <a:p>
            <a:r>
              <a:rPr lang="zh-CN" altLang="en-US" sz="1200" kern="1200" dirty="0" smtClean="0">
                <a:solidFill>
                  <a:schemeClr val="tx1"/>
                </a:solidFill>
                <a:effectLst/>
                <a:latin typeface="+mn-lt"/>
                <a:ea typeface="+mn-ea"/>
                <a:cs typeface="+mn-cs"/>
              </a:rPr>
              <a:t>相对而言收敛效率高，求解计算量小，但是穿透量大产生计算误差</a:t>
            </a:r>
            <a:endParaRPr lang="en-US"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 穿透值在程序中通过分离的接触体上节点间的距离来计算。接触刚度越大，则穿透就越小，理论上在接触刚度为无穷大时，可以实现完全的接触状态，使穿透值等于零。但是显而易见，在程序计算中，接触刚度不可能为无穷大（否则病态），穿透也就不可能真实达到零，而只能是个接近于零的有限值。</a:t>
            </a:r>
            <a:endParaRPr lang="zh-CN" altLang="en-US" dirty="0"/>
          </a:p>
        </p:txBody>
      </p:sp>
      <p:sp>
        <p:nvSpPr>
          <p:cNvPr id="4" name="灯片编号占位符 3"/>
          <p:cNvSpPr>
            <a:spLocks noGrp="1"/>
          </p:cNvSpPr>
          <p:nvPr>
            <p:ph type="sldNum" sz="quarter" idx="10"/>
          </p:nvPr>
        </p:nvSpPr>
        <p:spPr/>
        <p:txBody>
          <a:bodyPr/>
          <a:lstStyle/>
          <a:p>
            <a:fld id="{7D3F5A11-5C8A-4484-8AB5-FA04394DFDC0}" type="slidenum">
              <a:rPr lang="zh-CN" altLang="en-US" smtClean="0"/>
              <a:t>13</a:t>
            </a:fld>
            <a:endParaRPr lang="zh-CN" altLang="en-US"/>
          </a:p>
        </p:txBody>
      </p:sp>
    </p:spTree>
    <p:extLst>
      <p:ext uri="{BB962C8B-B14F-4D97-AF65-F5344CB8AC3E}">
        <p14:creationId xmlns:p14="http://schemas.microsoft.com/office/powerpoint/2010/main" val="1064524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1.</a:t>
            </a:r>
            <a:r>
              <a:rPr lang="zh-CN" altLang="en-US" dirty="0" smtClean="0"/>
              <a:t>不需要人为的定义接触刚度来满足接触面间不可穿透的条件</a:t>
            </a:r>
            <a:endParaRPr lang="en-US" altLang="zh-CN" dirty="0" smtClean="0"/>
          </a:p>
          <a:p>
            <a:r>
              <a:rPr lang="en-US" altLang="zh-CN" dirty="0" smtClean="0"/>
              <a:t>2.</a:t>
            </a:r>
            <a:r>
              <a:rPr lang="zh-CN" altLang="en-US" dirty="0" smtClean="0"/>
              <a:t>增加方程求解计算量，存在潜在收敛困难</a:t>
            </a:r>
            <a:endParaRPr lang="en-US" altLang="zh-CN" dirty="0" smtClean="0"/>
          </a:p>
        </p:txBody>
      </p:sp>
      <p:sp>
        <p:nvSpPr>
          <p:cNvPr id="4" name="灯片编号占位符 3"/>
          <p:cNvSpPr>
            <a:spLocks noGrp="1"/>
          </p:cNvSpPr>
          <p:nvPr>
            <p:ph type="sldNum" sz="quarter" idx="10"/>
          </p:nvPr>
        </p:nvSpPr>
        <p:spPr/>
        <p:txBody>
          <a:bodyPr/>
          <a:lstStyle/>
          <a:p>
            <a:fld id="{7D3F5A11-5C8A-4484-8AB5-FA04394DFDC0}" type="slidenum">
              <a:rPr lang="zh-CN" altLang="en-US" smtClean="0"/>
              <a:t>14</a:t>
            </a:fld>
            <a:endParaRPr lang="zh-CN" altLang="en-US"/>
          </a:p>
        </p:txBody>
      </p:sp>
    </p:spTree>
    <p:extLst>
      <p:ext uri="{BB962C8B-B14F-4D97-AF65-F5344CB8AC3E}">
        <p14:creationId xmlns:p14="http://schemas.microsoft.com/office/powerpoint/2010/main" val="2819809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3.</a:t>
            </a:r>
            <a:r>
              <a:rPr lang="zh-CN" altLang="en-US" dirty="0" smtClean="0"/>
              <a:t>增广的拉格朗日算法，允许控制最大穿透值，更符合实际表述，在增加一部分计算量的情况下，让方程更加易于收敛</a:t>
            </a:r>
          </a:p>
          <a:p>
            <a:endParaRPr lang="zh-CN" altLang="en-US" dirty="0"/>
          </a:p>
        </p:txBody>
      </p:sp>
      <p:sp>
        <p:nvSpPr>
          <p:cNvPr id="4" name="灯片编号占位符 3"/>
          <p:cNvSpPr>
            <a:spLocks noGrp="1"/>
          </p:cNvSpPr>
          <p:nvPr>
            <p:ph type="sldNum" sz="quarter" idx="10"/>
          </p:nvPr>
        </p:nvSpPr>
        <p:spPr/>
        <p:txBody>
          <a:bodyPr/>
          <a:lstStyle/>
          <a:p>
            <a:fld id="{7D3F5A11-5C8A-4484-8AB5-FA04394DFDC0}" type="slidenum">
              <a:rPr lang="zh-CN" altLang="en-US" smtClean="0"/>
              <a:t>15</a:t>
            </a:fld>
            <a:endParaRPr lang="zh-CN" altLang="en-US"/>
          </a:p>
        </p:txBody>
      </p:sp>
    </p:spTree>
    <p:extLst>
      <p:ext uri="{BB962C8B-B14F-4D97-AF65-F5344CB8AC3E}">
        <p14:creationId xmlns:p14="http://schemas.microsoft.com/office/powerpoint/2010/main" val="302775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1.</a:t>
            </a:r>
            <a:r>
              <a:rPr lang="zh-CN" altLang="en-US" dirty="0" smtClean="0"/>
              <a:t>经典的各项同性库伦摩擦模型</a:t>
            </a:r>
            <a:r>
              <a:rPr lang="en-US" altLang="zh-CN" dirty="0" smtClean="0"/>
              <a:t>2.</a:t>
            </a:r>
            <a:r>
              <a:rPr lang="zh-CN" altLang="en-US" dirty="0" smtClean="0"/>
              <a:t>库伦摩擦各向异性扩展模型</a:t>
            </a:r>
            <a:r>
              <a:rPr lang="en-US" altLang="zh-CN" dirty="0" smtClean="0"/>
              <a:t>3.</a:t>
            </a:r>
            <a:r>
              <a:rPr lang="zh-CN" altLang="en-US" dirty="0" smtClean="0"/>
              <a:t>用户子程序自定义的模型</a:t>
            </a:r>
            <a:endParaRPr lang="zh-CN" altLang="en-US" dirty="0"/>
          </a:p>
        </p:txBody>
      </p:sp>
      <p:sp>
        <p:nvSpPr>
          <p:cNvPr id="4" name="灯片编号占位符 3"/>
          <p:cNvSpPr>
            <a:spLocks noGrp="1"/>
          </p:cNvSpPr>
          <p:nvPr>
            <p:ph type="sldNum" sz="quarter" idx="10"/>
          </p:nvPr>
        </p:nvSpPr>
        <p:spPr/>
        <p:txBody>
          <a:bodyPr/>
          <a:lstStyle/>
          <a:p>
            <a:fld id="{7D3F5A11-5C8A-4484-8AB5-FA04394DFDC0}" type="slidenum">
              <a:rPr lang="zh-CN" altLang="en-US" smtClean="0"/>
              <a:t>16</a:t>
            </a:fld>
            <a:endParaRPr lang="zh-CN" altLang="en-US"/>
          </a:p>
        </p:txBody>
      </p:sp>
    </p:spTree>
    <p:extLst>
      <p:ext uri="{BB962C8B-B14F-4D97-AF65-F5344CB8AC3E}">
        <p14:creationId xmlns:p14="http://schemas.microsoft.com/office/powerpoint/2010/main" val="2641845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With this method there is no relative motion between two closed surfaces until . However, the Lagrange multipliers increase the computational cost of the analysis by adding more degrees of freedom to the model and often by increasing the number of iterations required to obtain a converged solution. The Lagrange multiplier formulation may even prevent convergence of the solution, especially if many points are iterating between sticking and slipping conditions. This effect can occur particularly if locally there is a strong interaction between slipping/sticking conditions and contact stresses.</a:t>
            </a:r>
            <a:endParaRPr lang="zh-CN" altLang="en-US" dirty="0"/>
          </a:p>
        </p:txBody>
      </p:sp>
      <p:sp>
        <p:nvSpPr>
          <p:cNvPr id="4" name="灯片编号占位符 3"/>
          <p:cNvSpPr>
            <a:spLocks noGrp="1"/>
          </p:cNvSpPr>
          <p:nvPr>
            <p:ph type="sldNum" sz="quarter" idx="10"/>
          </p:nvPr>
        </p:nvSpPr>
        <p:spPr/>
        <p:txBody>
          <a:bodyPr/>
          <a:lstStyle/>
          <a:p>
            <a:fld id="{7D3F5A11-5C8A-4484-8AB5-FA04394DFDC0}" type="slidenum">
              <a:rPr lang="zh-CN" altLang="en-US" smtClean="0"/>
              <a:t>17</a:t>
            </a:fld>
            <a:endParaRPr lang="zh-CN" altLang="en-US"/>
          </a:p>
        </p:txBody>
      </p:sp>
    </p:spTree>
    <p:extLst>
      <p:ext uri="{BB962C8B-B14F-4D97-AF65-F5344CB8AC3E}">
        <p14:creationId xmlns:p14="http://schemas.microsoft.com/office/powerpoint/2010/main" val="2277716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D3F5A11-5C8A-4484-8AB5-FA04394DFDC0}" type="slidenum">
              <a:rPr lang="zh-CN" altLang="en-US" smtClean="0"/>
              <a:t>20</a:t>
            </a:fld>
            <a:endParaRPr lang="zh-CN" altLang="en-US"/>
          </a:p>
        </p:txBody>
      </p:sp>
    </p:spTree>
    <p:extLst>
      <p:ext uri="{BB962C8B-B14F-4D97-AF65-F5344CB8AC3E}">
        <p14:creationId xmlns:p14="http://schemas.microsoft.com/office/powerpoint/2010/main" val="35060036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子程序中断、损伤增量过小或者不变什么的都有可能是模型本身有问题</a:t>
            </a:r>
            <a:endParaRPr lang="zh-CN" altLang="en-US" dirty="0"/>
          </a:p>
        </p:txBody>
      </p:sp>
      <p:sp>
        <p:nvSpPr>
          <p:cNvPr id="4" name="灯片编号占位符 3"/>
          <p:cNvSpPr>
            <a:spLocks noGrp="1"/>
          </p:cNvSpPr>
          <p:nvPr>
            <p:ph type="sldNum" sz="quarter" idx="10"/>
          </p:nvPr>
        </p:nvSpPr>
        <p:spPr/>
        <p:txBody>
          <a:bodyPr/>
          <a:lstStyle/>
          <a:p>
            <a:fld id="{7D3F5A11-5C8A-4484-8AB5-FA04394DFDC0}" type="slidenum">
              <a:rPr lang="zh-CN" altLang="en-US" smtClean="0"/>
              <a:t>21</a:t>
            </a:fld>
            <a:endParaRPr lang="zh-CN" altLang="en-US"/>
          </a:p>
        </p:txBody>
      </p:sp>
    </p:spTree>
    <p:extLst>
      <p:ext uri="{BB962C8B-B14F-4D97-AF65-F5344CB8AC3E}">
        <p14:creationId xmlns:p14="http://schemas.microsoft.com/office/powerpoint/2010/main" val="40745985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D3F5A11-5C8A-4484-8AB5-FA04394DFDC0}" type="slidenum">
              <a:rPr lang="zh-CN" altLang="en-US" smtClean="0"/>
              <a:t>23</a:t>
            </a:fld>
            <a:endParaRPr lang="zh-CN" altLang="en-US"/>
          </a:p>
        </p:txBody>
      </p:sp>
    </p:spTree>
    <p:extLst>
      <p:ext uri="{BB962C8B-B14F-4D97-AF65-F5344CB8AC3E}">
        <p14:creationId xmlns:p14="http://schemas.microsoft.com/office/powerpoint/2010/main" val="2686685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D3F5A11-5C8A-4484-8AB5-FA04394DFDC0}" type="slidenum">
              <a:rPr lang="zh-CN" altLang="en-US" smtClean="0"/>
              <a:t>3</a:t>
            </a:fld>
            <a:endParaRPr lang="zh-CN" altLang="en-US"/>
          </a:p>
        </p:txBody>
      </p:sp>
    </p:spTree>
    <p:extLst>
      <p:ext uri="{BB962C8B-B14F-4D97-AF65-F5344CB8AC3E}">
        <p14:creationId xmlns:p14="http://schemas.microsoft.com/office/powerpoint/2010/main" val="3015916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离散搜索与从面节点位置临近的主面节点，找出从面节点在主面投影的插值节点，从面的节点投与其在主面上投影的节点发生有效接触，发生力的传递</a:t>
            </a:r>
            <a:endParaRPr lang="zh-CN" altLang="en-US" dirty="0"/>
          </a:p>
        </p:txBody>
      </p:sp>
      <p:sp>
        <p:nvSpPr>
          <p:cNvPr id="4" name="灯片编号占位符 3"/>
          <p:cNvSpPr>
            <a:spLocks noGrp="1"/>
          </p:cNvSpPr>
          <p:nvPr>
            <p:ph type="sldNum" sz="quarter" idx="10"/>
          </p:nvPr>
        </p:nvSpPr>
        <p:spPr/>
        <p:txBody>
          <a:bodyPr/>
          <a:lstStyle/>
          <a:p>
            <a:fld id="{7D3F5A11-5C8A-4484-8AB5-FA04394DFDC0}" type="slidenum">
              <a:rPr lang="zh-CN" altLang="en-US" smtClean="0"/>
              <a:t>4</a:t>
            </a:fld>
            <a:endParaRPr lang="zh-CN" altLang="en-US"/>
          </a:p>
        </p:txBody>
      </p:sp>
    </p:spTree>
    <p:extLst>
      <p:ext uri="{BB962C8B-B14F-4D97-AF65-F5344CB8AC3E}">
        <p14:creationId xmlns:p14="http://schemas.microsoft.com/office/powerpoint/2010/main" val="3169388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D3F5A11-5C8A-4484-8AB5-FA04394DFDC0}" type="slidenum">
              <a:rPr lang="zh-CN" altLang="en-US" smtClean="0"/>
              <a:t>5</a:t>
            </a:fld>
            <a:endParaRPr lang="zh-CN" altLang="en-US"/>
          </a:p>
        </p:txBody>
      </p:sp>
    </p:spTree>
    <p:extLst>
      <p:ext uri="{BB962C8B-B14F-4D97-AF65-F5344CB8AC3E}">
        <p14:creationId xmlns:p14="http://schemas.microsoft.com/office/powerpoint/2010/main" val="2130659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1.</a:t>
            </a:r>
            <a:r>
              <a:rPr lang="zh-CN" altLang="en-US" dirty="0" smtClean="0"/>
              <a:t>以从面节点的平均区域，法向离散从面为多个连续的小平面，接触建立在离散表面和与之临近的主面上</a:t>
            </a:r>
            <a:endParaRPr lang="en-US" altLang="zh-CN" dirty="0" smtClean="0"/>
          </a:p>
          <a:p>
            <a:r>
              <a:rPr lang="en-US" altLang="zh-CN" dirty="0" smtClean="0"/>
              <a:t>2.</a:t>
            </a:r>
            <a:r>
              <a:rPr lang="zh-CN" altLang="en-US" dirty="0" smtClean="0"/>
              <a:t>面对面离散能够更好的模拟从面的形状</a:t>
            </a:r>
            <a:endParaRPr lang="zh-CN" altLang="en-US" dirty="0"/>
          </a:p>
        </p:txBody>
      </p:sp>
      <p:sp>
        <p:nvSpPr>
          <p:cNvPr id="4" name="灯片编号占位符 3"/>
          <p:cNvSpPr>
            <a:spLocks noGrp="1"/>
          </p:cNvSpPr>
          <p:nvPr>
            <p:ph type="sldNum" sz="quarter" idx="10"/>
          </p:nvPr>
        </p:nvSpPr>
        <p:spPr/>
        <p:txBody>
          <a:bodyPr/>
          <a:lstStyle/>
          <a:p>
            <a:fld id="{7D3F5A11-5C8A-4484-8AB5-FA04394DFDC0}" type="slidenum">
              <a:rPr lang="zh-CN" altLang="en-US" smtClean="0"/>
              <a:t>6</a:t>
            </a:fld>
            <a:endParaRPr lang="zh-CN" altLang="en-US"/>
          </a:p>
        </p:txBody>
      </p:sp>
    </p:spTree>
    <p:extLst>
      <p:ext uri="{BB962C8B-B14F-4D97-AF65-F5344CB8AC3E}">
        <p14:creationId xmlns:p14="http://schemas.microsoft.com/office/powerpoint/2010/main" val="1536893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1.</a:t>
            </a:r>
            <a:r>
              <a:rPr lang="zh-CN" altLang="en-US" dirty="0" smtClean="0"/>
              <a:t>点对面的离散只是简单地阻止从节点进入主表面，所以力量往往集中在这些从节点上，产生应力集中，结果偏大。 网格需要细化。</a:t>
            </a:r>
            <a:endParaRPr lang="en-US" altLang="zh-CN" dirty="0" smtClean="0"/>
          </a:p>
          <a:p>
            <a:r>
              <a:rPr lang="en-US" altLang="zh-CN" dirty="0" smtClean="0"/>
              <a:t>2</a:t>
            </a:r>
            <a:r>
              <a:rPr lang="zh-CN" altLang="en-US" dirty="0" smtClean="0"/>
              <a:t>面对面</a:t>
            </a:r>
            <a:r>
              <a:rPr lang="zh-CN" altLang="en-US" dirty="0" smtClean="0"/>
              <a:t>离散化在从属表面的有限区域平均意义上抵抗渗透，其具有平滑效果。 但对于给定的网格细化，表面到表面的方法往往会提供更精确的应力</a:t>
            </a:r>
            <a:r>
              <a:rPr lang="zh-CN" altLang="en-US" dirty="0" smtClean="0"/>
              <a:t>。</a:t>
            </a:r>
            <a:endParaRPr lang="en-US" altLang="zh-CN" dirty="0" smtClean="0"/>
          </a:p>
          <a:p>
            <a:r>
              <a:rPr lang="en-US" altLang="zh-CN" dirty="0" smtClean="0"/>
              <a:t>3.</a:t>
            </a:r>
            <a:r>
              <a:rPr lang="zh-CN" altLang="en-US" dirty="0" smtClean="0"/>
              <a:t>算法是在发展中的</a:t>
            </a:r>
            <a:endParaRPr lang="zh-CN" altLang="en-US" dirty="0"/>
          </a:p>
        </p:txBody>
      </p:sp>
      <p:sp>
        <p:nvSpPr>
          <p:cNvPr id="4" name="灯片编号占位符 3"/>
          <p:cNvSpPr>
            <a:spLocks noGrp="1"/>
          </p:cNvSpPr>
          <p:nvPr>
            <p:ph type="sldNum" sz="quarter" idx="10"/>
          </p:nvPr>
        </p:nvSpPr>
        <p:spPr/>
        <p:txBody>
          <a:bodyPr/>
          <a:lstStyle/>
          <a:p>
            <a:fld id="{7D3F5A11-5C8A-4484-8AB5-FA04394DFDC0}" type="slidenum">
              <a:rPr lang="zh-CN" altLang="en-US" smtClean="0"/>
              <a:t>7</a:t>
            </a:fld>
            <a:endParaRPr lang="zh-CN" altLang="en-US"/>
          </a:p>
        </p:txBody>
      </p:sp>
    </p:spTree>
    <p:extLst>
      <p:ext uri="{BB962C8B-B14F-4D97-AF65-F5344CB8AC3E}">
        <p14:creationId xmlns:p14="http://schemas.microsoft.com/office/powerpoint/2010/main" val="2715639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Node 101 is in contact with the element face with end nodes 201 and 202 at time t1 . The load transfer at this time occurs between node 101 and nodes 201 and 202 only. Later on, at time t2 , node 101 may find itself in contact with the element face with end nodes 501 and 502. Then the load transfer will occur between node 101 and nodes 501 and 502.</a:t>
            </a:r>
            <a:endParaRPr lang="zh-CN" altLang="en-US" dirty="0"/>
          </a:p>
        </p:txBody>
      </p:sp>
      <p:sp>
        <p:nvSpPr>
          <p:cNvPr id="4" name="灯片编号占位符 3"/>
          <p:cNvSpPr>
            <a:spLocks noGrp="1"/>
          </p:cNvSpPr>
          <p:nvPr>
            <p:ph type="sldNum" sz="quarter" idx="10"/>
          </p:nvPr>
        </p:nvSpPr>
        <p:spPr/>
        <p:txBody>
          <a:bodyPr/>
          <a:lstStyle/>
          <a:p>
            <a:fld id="{7D3F5A11-5C8A-4484-8AB5-FA04394DFDC0}" type="slidenum">
              <a:rPr lang="zh-CN" altLang="en-US" smtClean="0"/>
              <a:t>9</a:t>
            </a:fld>
            <a:endParaRPr lang="zh-CN" altLang="en-US"/>
          </a:p>
        </p:txBody>
      </p:sp>
    </p:spTree>
    <p:extLst>
      <p:ext uri="{BB962C8B-B14F-4D97-AF65-F5344CB8AC3E}">
        <p14:creationId xmlns:p14="http://schemas.microsoft.com/office/powerpoint/2010/main" val="194237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数值计算更有效率</a:t>
            </a:r>
            <a:endParaRPr lang="en-US" altLang="zh-CN" dirty="0" smtClean="0"/>
          </a:p>
          <a:p>
            <a:r>
              <a:rPr lang="zh-CN" altLang="en-US" dirty="0" smtClean="0"/>
              <a:t>使用有局限：切向位移足够小</a:t>
            </a:r>
            <a:endParaRPr lang="zh-CN" altLang="en-US" dirty="0"/>
          </a:p>
        </p:txBody>
      </p:sp>
      <p:sp>
        <p:nvSpPr>
          <p:cNvPr id="4" name="灯片编号占位符 3"/>
          <p:cNvSpPr>
            <a:spLocks noGrp="1"/>
          </p:cNvSpPr>
          <p:nvPr>
            <p:ph type="sldNum" sz="quarter" idx="10"/>
          </p:nvPr>
        </p:nvSpPr>
        <p:spPr/>
        <p:txBody>
          <a:bodyPr/>
          <a:lstStyle/>
          <a:p>
            <a:fld id="{7D3F5A11-5C8A-4484-8AB5-FA04394DFDC0}" type="slidenum">
              <a:rPr lang="zh-CN" altLang="en-US" smtClean="0"/>
              <a:t>10</a:t>
            </a:fld>
            <a:endParaRPr lang="zh-CN" altLang="en-US"/>
          </a:p>
        </p:txBody>
      </p:sp>
    </p:spTree>
    <p:extLst>
      <p:ext uri="{BB962C8B-B14F-4D97-AF65-F5344CB8AC3E}">
        <p14:creationId xmlns:p14="http://schemas.microsoft.com/office/powerpoint/2010/main" val="542747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硬接触和软接触两种形式，软接触一般适用于接触面一方是单薄软面的模拟，例如垫片、表面涂层等，有时候也会用来解决一些不收敛的问题</a:t>
            </a:r>
            <a:endParaRPr lang="en-US" altLang="zh-CN" dirty="0" smtClean="0"/>
          </a:p>
          <a:p>
            <a:r>
              <a:rPr lang="zh-CN" altLang="en-US" dirty="0" smtClean="0"/>
              <a:t>有三种硬接触的接触面约束施加算法：直接法、罚刚度法、增广拉格朗日乘数法</a:t>
            </a:r>
            <a:endParaRPr lang="zh-CN" altLang="en-US" dirty="0"/>
          </a:p>
        </p:txBody>
      </p:sp>
      <p:sp>
        <p:nvSpPr>
          <p:cNvPr id="4" name="灯片编号占位符 3"/>
          <p:cNvSpPr>
            <a:spLocks noGrp="1"/>
          </p:cNvSpPr>
          <p:nvPr>
            <p:ph type="sldNum" sz="quarter" idx="10"/>
          </p:nvPr>
        </p:nvSpPr>
        <p:spPr/>
        <p:txBody>
          <a:bodyPr/>
          <a:lstStyle/>
          <a:p>
            <a:fld id="{7D3F5A11-5C8A-4484-8AB5-FA04394DFDC0}" type="slidenum">
              <a:rPr lang="zh-CN" altLang="en-US" smtClean="0"/>
              <a:t>12</a:t>
            </a:fld>
            <a:endParaRPr lang="zh-CN" altLang="en-US"/>
          </a:p>
        </p:txBody>
      </p:sp>
    </p:spTree>
    <p:extLst>
      <p:ext uri="{BB962C8B-B14F-4D97-AF65-F5344CB8AC3E}">
        <p14:creationId xmlns:p14="http://schemas.microsoft.com/office/powerpoint/2010/main" val="933463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F525B3C3-9C60-4810-B1D8-CD6E89898A9E}" type="datetimeFigureOut">
              <a:rPr lang="zh-CN" altLang="en-US" smtClean="0"/>
              <a:t>2018/5/14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AEB2A5-51BA-47AE-9200-86BAA7F29ACA}" type="slidenum">
              <a:rPr lang="zh-CN" altLang="en-US" smtClean="0"/>
              <a:t>‹#›</a:t>
            </a:fld>
            <a:endParaRPr lang="zh-CN" altLang="en-US"/>
          </a:p>
        </p:txBody>
      </p:sp>
    </p:spTree>
    <p:extLst>
      <p:ext uri="{BB962C8B-B14F-4D97-AF65-F5344CB8AC3E}">
        <p14:creationId xmlns:p14="http://schemas.microsoft.com/office/powerpoint/2010/main" val="3485382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525B3C3-9C60-4810-B1D8-CD6E89898A9E}" type="datetimeFigureOut">
              <a:rPr lang="zh-CN" altLang="en-US" smtClean="0"/>
              <a:t>2018/5/14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AEB2A5-51BA-47AE-9200-86BAA7F29ACA}" type="slidenum">
              <a:rPr lang="zh-CN" altLang="en-US" smtClean="0"/>
              <a:t>‹#›</a:t>
            </a:fld>
            <a:endParaRPr lang="zh-CN" altLang="en-US"/>
          </a:p>
        </p:txBody>
      </p:sp>
    </p:spTree>
    <p:extLst>
      <p:ext uri="{BB962C8B-B14F-4D97-AF65-F5344CB8AC3E}">
        <p14:creationId xmlns:p14="http://schemas.microsoft.com/office/powerpoint/2010/main" val="2974627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525B3C3-9C60-4810-B1D8-CD6E89898A9E}" type="datetimeFigureOut">
              <a:rPr lang="zh-CN" altLang="en-US" smtClean="0"/>
              <a:t>2018/5/14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AEB2A5-51BA-47AE-9200-86BAA7F29ACA}" type="slidenum">
              <a:rPr lang="zh-CN" altLang="en-US" smtClean="0"/>
              <a:t>‹#›</a:t>
            </a:fld>
            <a:endParaRPr lang="zh-CN" altLang="en-US"/>
          </a:p>
        </p:txBody>
      </p:sp>
    </p:spTree>
    <p:extLst>
      <p:ext uri="{BB962C8B-B14F-4D97-AF65-F5344CB8AC3E}">
        <p14:creationId xmlns:p14="http://schemas.microsoft.com/office/powerpoint/2010/main" val="1785251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525B3C3-9C60-4810-B1D8-CD6E89898A9E}" type="datetimeFigureOut">
              <a:rPr lang="zh-CN" altLang="en-US" smtClean="0"/>
              <a:t>2018/5/14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AEB2A5-51BA-47AE-9200-86BAA7F29ACA}" type="slidenum">
              <a:rPr lang="zh-CN" altLang="en-US" smtClean="0"/>
              <a:t>‹#›</a:t>
            </a:fld>
            <a:endParaRPr lang="zh-CN" altLang="en-US"/>
          </a:p>
        </p:txBody>
      </p:sp>
    </p:spTree>
    <p:extLst>
      <p:ext uri="{BB962C8B-B14F-4D97-AF65-F5344CB8AC3E}">
        <p14:creationId xmlns:p14="http://schemas.microsoft.com/office/powerpoint/2010/main" val="3373482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F525B3C3-9C60-4810-B1D8-CD6E89898A9E}" type="datetimeFigureOut">
              <a:rPr lang="zh-CN" altLang="en-US" smtClean="0"/>
              <a:t>2018/5/14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AEB2A5-51BA-47AE-9200-86BAA7F29ACA}" type="slidenum">
              <a:rPr lang="zh-CN" altLang="en-US" smtClean="0"/>
              <a:t>‹#›</a:t>
            </a:fld>
            <a:endParaRPr lang="zh-CN" altLang="en-US"/>
          </a:p>
        </p:txBody>
      </p:sp>
    </p:spTree>
    <p:extLst>
      <p:ext uri="{BB962C8B-B14F-4D97-AF65-F5344CB8AC3E}">
        <p14:creationId xmlns:p14="http://schemas.microsoft.com/office/powerpoint/2010/main" val="4170267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525B3C3-9C60-4810-B1D8-CD6E89898A9E}" type="datetimeFigureOut">
              <a:rPr lang="zh-CN" altLang="en-US" smtClean="0"/>
              <a:t>2018/5/14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0AEB2A5-51BA-47AE-9200-86BAA7F29ACA}" type="slidenum">
              <a:rPr lang="zh-CN" altLang="en-US" smtClean="0"/>
              <a:t>‹#›</a:t>
            </a:fld>
            <a:endParaRPr lang="zh-CN" altLang="en-US"/>
          </a:p>
        </p:txBody>
      </p:sp>
    </p:spTree>
    <p:extLst>
      <p:ext uri="{BB962C8B-B14F-4D97-AF65-F5344CB8AC3E}">
        <p14:creationId xmlns:p14="http://schemas.microsoft.com/office/powerpoint/2010/main" val="531045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525B3C3-9C60-4810-B1D8-CD6E89898A9E}" type="datetimeFigureOut">
              <a:rPr lang="zh-CN" altLang="en-US" smtClean="0"/>
              <a:t>2018/5/14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0AEB2A5-51BA-47AE-9200-86BAA7F29ACA}" type="slidenum">
              <a:rPr lang="zh-CN" altLang="en-US" smtClean="0"/>
              <a:t>‹#›</a:t>
            </a:fld>
            <a:endParaRPr lang="zh-CN" altLang="en-US"/>
          </a:p>
        </p:txBody>
      </p:sp>
    </p:spTree>
    <p:extLst>
      <p:ext uri="{BB962C8B-B14F-4D97-AF65-F5344CB8AC3E}">
        <p14:creationId xmlns:p14="http://schemas.microsoft.com/office/powerpoint/2010/main" val="3348933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525B3C3-9C60-4810-B1D8-CD6E89898A9E}" type="datetimeFigureOut">
              <a:rPr lang="zh-CN" altLang="en-US" smtClean="0"/>
              <a:t>2018/5/14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0AEB2A5-51BA-47AE-9200-86BAA7F29ACA}" type="slidenum">
              <a:rPr lang="zh-CN" altLang="en-US" smtClean="0"/>
              <a:t>‹#›</a:t>
            </a:fld>
            <a:endParaRPr lang="zh-CN" altLang="en-US"/>
          </a:p>
        </p:txBody>
      </p:sp>
    </p:spTree>
    <p:extLst>
      <p:ext uri="{BB962C8B-B14F-4D97-AF65-F5344CB8AC3E}">
        <p14:creationId xmlns:p14="http://schemas.microsoft.com/office/powerpoint/2010/main" val="3258534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525B3C3-9C60-4810-B1D8-CD6E89898A9E}" type="datetimeFigureOut">
              <a:rPr lang="zh-CN" altLang="en-US" smtClean="0"/>
              <a:t>2018/5/14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0AEB2A5-51BA-47AE-9200-86BAA7F29ACA}" type="slidenum">
              <a:rPr lang="zh-CN" altLang="en-US" smtClean="0"/>
              <a:t>‹#›</a:t>
            </a:fld>
            <a:endParaRPr lang="zh-CN" altLang="en-US"/>
          </a:p>
        </p:txBody>
      </p:sp>
    </p:spTree>
    <p:extLst>
      <p:ext uri="{BB962C8B-B14F-4D97-AF65-F5344CB8AC3E}">
        <p14:creationId xmlns:p14="http://schemas.microsoft.com/office/powerpoint/2010/main" val="707677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F525B3C3-9C60-4810-B1D8-CD6E89898A9E}" type="datetimeFigureOut">
              <a:rPr lang="zh-CN" altLang="en-US" smtClean="0"/>
              <a:t>2018/5/14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0AEB2A5-51BA-47AE-9200-86BAA7F29ACA}" type="slidenum">
              <a:rPr lang="zh-CN" altLang="en-US" smtClean="0"/>
              <a:t>‹#›</a:t>
            </a:fld>
            <a:endParaRPr lang="zh-CN" altLang="en-US"/>
          </a:p>
        </p:txBody>
      </p:sp>
    </p:spTree>
    <p:extLst>
      <p:ext uri="{BB962C8B-B14F-4D97-AF65-F5344CB8AC3E}">
        <p14:creationId xmlns:p14="http://schemas.microsoft.com/office/powerpoint/2010/main" val="933466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F525B3C3-9C60-4810-B1D8-CD6E89898A9E}" type="datetimeFigureOut">
              <a:rPr lang="zh-CN" altLang="en-US" smtClean="0"/>
              <a:t>2018/5/14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0AEB2A5-51BA-47AE-9200-86BAA7F29ACA}" type="slidenum">
              <a:rPr lang="zh-CN" altLang="en-US" smtClean="0"/>
              <a:t>‹#›</a:t>
            </a:fld>
            <a:endParaRPr lang="zh-CN" altLang="en-US"/>
          </a:p>
        </p:txBody>
      </p:sp>
    </p:spTree>
    <p:extLst>
      <p:ext uri="{BB962C8B-B14F-4D97-AF65-F5344CB8AC3E}">
        <p14:creationId xmlns:p14="http://schemas.microsoft.com/office/powerpoint/2010/main" val="570614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25B3C3-9C60-4810-B1D8-CD6E89898A9E}" type="datetimeFigureOut">
              <a:rPr lang="zh-CN" altLang="en-US" smtClean="0"/>
              <a:t>2018/5/14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AEB2A5-51BA-47AE-9200-86BAA7F29ACA}" type="slidenum">
              <a:rPr lang="zh-CN" altLang="en-US" smtClean="0"/>
              <a:t>‹#›</a:t>
            </a:fld>
            <a:endParaRPr lang="zh-CN" altLang="en-US"/>
          </a:p>
        </p:txBody>
      </p:sp>
    </p:spTree>
    <p:extLst>
      <p:ext uri="{BB962C8B-B14F-4D97-AF65-F5344CB8AC3E}">
        <p14:creationId xmlns:p14="http://schemas.microsoft.com/office/powerpoint/2010/main" val="3198154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w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4.png"/><Relationship Id="rId5" Type="http://schemas.openxmlformats.org/officeDocument/2006/relationships/image" Target="../media/image13.wmf"/><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449991" y="1465160"/>
            <a:ext cx="8902148" cy="1799741"/>
          </a:xfrm>
        </p:spPr>
        <p:txBody>
          <a:bodyPr/>
          <a:lstStyle/>
          <a:p>
            <a:r>
              <a:rPr lang="zh-CN" altLang="en-US" dirty="0" smtClean="0"/>
              <a:t>接触</a:t>
            </a:r>
            <a:r>
              <a:rPr lang="zh-CN" altLang="en-US" dirty="0" smtClean="0"/>
              <a:t>分析</a:t>
            </a:r>
            <a:endParaRPr lang="zh-CN" altLang="en-US" dirty="0"/>
          </a:p>
        </p:txBody>
      </p:sp>
    </p:spTree>
    <p:extLst>
      <p:ext uri="{BB962C8B-B14F-4D97-AF65-F5344CB8AC3E}">
        <p14:creationId xmlns:p14="http://schemas.microsoft.com/office/powerpoint/2010/main" val="9093494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41976"/>
            <a:ext cx="10515600" cy="1325563"/>
          </a:xfrm>
        </p:spPr>
        <p:txBody>
          <a:bodyPr/>
          <a:lstStyle/>
          <a:p>
            <a:r>
              <a:rPr lang="zh-CN" altLang="en-US" dirty="0"/>
              <a:t>小</a:t>
            </a:r>
            <a:r>
              <a:rPr lang="zh-CN" altLang="en-US" dirty="0" smtClean="0"/>
              <a:t>滑移：</a:t>
            </a:r>
            <a:endParaRPr lang="zh-CN" altLang="en-US" dirty="0"/>
          </a:p>
        </p:txBody>
      </p:sp>
      <p:pic>
        <p:nvPicPr>
          <p:cNvPr id="4" name="内容占位符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0" y="1792580"/>
            <a:ext cx="4841533" cy="3960038"/>
          </a:xfrm>
        </p:spPr>
      </p:pic>
      <p:sp>
        <p:nvSpPr>
          <p:cNvPr id="5" name="文本框 4"/>
          <p:cNvSpPr txBox="1"/>
          <p:nvPr/>
        </p:nvSpPr>
        <p:spPr>
          <a:xfrm>
            <a:off x="838200" y="1654468"/>
            <a:ext cx="4983866" cy="4993868"/>
          </a:xfrm>
          <a:prstGeom prst="rect">
            <a:avLst/>
          </a:prstGeom>
          <a:noFill/>
        </p:spPr>
        <p:txBody>
          <a:bodyPr wrap="square" rtlCol="0">
            <a:spAutoFit/>
          </a:bodyPr>
          <a:lstStyle/>
          <a:p>
            <a:pPr>
              <a:lnSpc>
                <a:spcPct val="150000"/>
              </a:lnSpc>
            </a:pPr>
            <a:r>
              <a:rPr lang="zh-CN" altLang="en-US" sz="3600" dirty="0" smtClean="0"/>
              <a:t>假定从面节点位移相对于主面的局部曲率而言比较小，采用主面上相对应于从面节点的近似平面代表主面来更新节点位置</a:t>
            </a:r>
            <a:endParaRPr lang="zh-CN" altLang="en-US" sz="3600" dirty="0"/>
          </a:p>
        </p:txBody>
      </p:sp>
    </p:spTree>
    <p:extLst>
      <p:ext uri="{BB962C8B-B14F-4D97-AF65-F5344CB8AC3E}">
        <p14:creationId xmlns:p14="http://schemas.microsoft.com/office/powerpoint/2010/main" val="29100730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接触属性</a:t>
            </a:r>
            <a:endParaRPr lang="zh-CN" altLang="en-US" dirty="0"/>
          </a:p>
        </p:txBody>
      </p:sp>
      <p:sp>
        <p:nvSpPr>
          <p:cNvPr id="3" name="内容占位符 2"/>
          <p:cNvSpPr>
            <a:spLocks noGrp="1"/>
          </p:cNvSpPr>
          <p:nvPr>
            <p:ph idx="1"/>
          </p:nvPr>
        </p:nvSpPr>
        <p:spPr/>
        <p:txBody>
          <a:bodyPr>
            <a:normAutofit/>
          </a:bodyPr>
          <a:lstStyle/>
          <a:p>
            <a:endParaRPr lang="en-US" altLang="zh-CN" dirty="0" smtClean="0"/>
          </a:p>
          <a:p>
            <a:r>
              <a:rPr lang="zh-CN" altLang="en-US" dirty="0" smtClean="0"/>
              <a:t>接触压力</a:t>
            </a:r>
            <a:r>
              <a:rPr lang="en-US" altLang="zh-CN" dirty="0" smtClean="0"/>
              <a:t>-</a:t>
            </a:r>
            <a:r>
              <a:rPr lang="zh-CN" altLang="en-US" dirty="0" smtClean="0"/>
              <a:t>过盈模型（</a:t>
            </a:r>
            <a:r>
              <a:rPr lang="en-US" altLang="zh-CN" dirty="0" smtClean="0"/>
              <a:t>pressure-overclosure models</a:t>
            </a:r>
            <a:r>
              <a:rPr lang="zh-CN" altLang="en-US" dirty="0" smtClean="0"/>
              <a:t>）</a:t>
            </a:r>
            <a:endParaRPr lang="en-US" altLang="zh-CN" dirty="0" smtClean="0"/>
          </a:p>
          <a:p>
            <a:pPr marL="0" indent="0">
              <a:buNone/>
            </a:pPr>
            <a:r>
              <a:rPr lang="en-US" altLang="zh-CN" dirty="0"/>
              <a:t> </a:t>
            </a:r>
            <a:r>
              <a:rPr lang="en-US" altLang="zh-CN" dirty="0" smtClean="0"/>
              <a:t>     </a:t>
            </a:r>
            <a:r>
              <a:rPr lang="zh-CN" altLang="en-US" dirty="0" smtClean="0"/>
              <a:t>控制接触面的正向作用力</a:t>
            </a:r>
            <a:endParaRPr lang="en-US" altLang="zh-CN" dirty="0" smtClean="0"/>
          </a:p>
          <a:p>
            <a:pPr marL="0" indent="0">
              <a:buNone/>
            </a:pPr>
            <a:endParaRPr lang="en-US" altLang="zh-CN" dirty="0"/>
          </a:p>
          <a:p>
            <a:r>
              <a:rPr lang="zh-CN" altLang="en-US" dirty="0" smtClean="0"/>
              <a:t>摩擦模型（</a:t>
            </a:r>
            <a:r>
              <a:rPr lang="en-US" altLang="zh-CN" dirty="0" smtClean="0"/>
              <a:t>friction models</a:t>
            </a:r>
            <a:r>
              <a:rPr lang="zh-CN" altLang="en-US" dirty="0" smtClean="0"/>
              <a:t>）</a:t>
            </a:r>
            <a:endParaRPr lang="en-US" altLang="zh-CN" dirty="0" smtClean="0"/>
          </a:p>
          <a:p>
            <a:pPr marL="0" indent="0">
              <a:buNone/>
            </a:pPr>
            <a:r>
              <a:rPr lang="en-US" altLang="zh-CN" dirty="0" smtClean="0"/>
              <a:t>      </a:t>
            </a:r>
            <a:r>
              <a:rPr lang="zh-CN" altLang="en-US" dirty="0" smtClean="0"/>
              <a:t>定义抑制接触表面切向的相对运动的作用力</a:t>
            </a:r>
            <a:endParaRPr lang="zh-CN" altLang="en-US" dirty="0"/>
          </a:p>
        </p:txBody>
      </p:sp>
    </p:spTree>
    <p:extLst>
      <p:ext uri="{BB962C8B-B14F-4D97-AF65-F5344CB8AC3E}">
        <p14:creationId xmlns:p14="http://schemas.microsoft.com/office/powerpoint/2010/main" val="23308870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接触压力</a:t>
            </a:r>
            <a:r>
              <a:rPr lang="en-US" altLang="zh-CN" dirty="0" smtClean="0"/>
              <a:t>-</a:t>
            </a:r>
            <a:r>
              <a:rPr lang="zh-CN" altLang="en-US" dirty="0" smtClean="0"/>
              <a:t>过盈模型</a:t>
            </a:r>
            <a:endParaRPr lang="zh-CN" altLang="en-US" dirty="0"/>
          </a:p>
        </p:txBody>
      </p:sp>
      <p:sp>
        <p:nvSpPr>
          <p:cNvPr id="3" name="内容占位符 2"/>
          <p:cNvSpPr>
            <a:spLocks noGrp="1"/>
          </p:cNvSpPr>
          <p:nvPr>
            <p:ph idx="1"/>
          </p:nvPr>
        </p:nvSpPr>
        <p:spPr/>
        <p:txBody>
          <a:bodyPr/>
          <a:lstStyle/>
          <a:p>
            <a:r>
              <a:rPr lang="zh-CN" altLang="en-US" dirty="0" smtClean="0"/>
              <a:t>硬接触（</a:t>
            </a:r>
            <a:r>
              <a:rPr lang="en-US" altLang="zh-CN" dirty="0" smtClean="0"/>
              <a:t>hard contact</a:t>
            </a:r>
            <a:r>
              <a:rPr lang="zh-CN" altLang="en-US" dirty="0" smtClean="0"/>
              <a:t>）</a:t>
            </a:r>
            <a:endParaRPr lang="en-US" altLang="zh-CN" dirty="0" smtClean="0"/>
          </a:p>
          <a:p>
            <a:endParaRPr lang="zh-CN" altLang="en-US" dirty="0"/>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662" y="2606675"/>
            <a:ext cx="5553075" cy="3705225"/>
          </a:xfrm>
          <a:prstGeom prst="rect">
            <a:avLst/>
          </a:prstGeom>
        </p:spPr>
      </p:pic>
      <p:sp>
        <p:nvSpPr>
          <p:cNvPr id="5" name="文本框 4"/>
          <p:cNvSpPr txBox="1"/>
          <p:nvPr/>
        </p:nvSpPr>
        <p:spPr>
          <a:xfrm>
            <a:off x="6566044" y="3153288"/>
            <a:ext cx="4932218" cy="2611997"/>
          </a:xfrm>
          <a:prstGeom prst="rect">
            <a:avLst/>
          </a:prstGeom>
          <a:noFill/>
        </p:spPr>
        <p:txBody>
          <a:bodyPr wrap="square" rtlCol="0">
            <a:spAutoFit/>
          </a:bodyPr>
          <a:lstStyle/>
          <a:p>
            <a:pPr>
              <a:lnSpc>
                <a:spcPct val="150000"/>
              </a:lnSpc>
            </a:pPr>
            <a:r>
              <a:rPr lang="zh-CN" altLang="en-US" sz="2800" dirty="0" smtClean="0"/>
              <a:t>接触面能够传递压力的大小不受限制，当接触压力变为零或负值时，两个接触面分离，并且去掉相应节点上的接触约束</a:t>
            </a:r>
            <a:r>
              <a:rPr lang="zh-CN" altLang="en-US" dirty="0" smtClean="0"/>
              <a:t>。</a:t>
            </a:r>
            <a:endParaRPr lang="zh-CN" altLang="en-US" dirty="0"/>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5058" y="-53154"/>
            <a:ext cx="7800975" cy="2743200"/>
          </a:xfrm>
          <a:prstGeom prst="rect">
            <a:avLst/>
          </a:prstGeom>
        </p:spPr>
      </p:pic>
    </p:spTree>
    <p:extLst>
      <p:ext uri="{BB962C8B-B14F-4D97-AF65-F5344CB8AC3E}">
        <p14:creationId xmlns:p14="http://schemas.microsoft.com/office/powerpoint/2010/main" val="138267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罚刚度法：</a:t>
            </a:r>
            <a:endParaRPr lang="zh-CN" altLang="en-US" dirty="0"/>
          </a:p>
        </p:txBody>
      </p:sp>
      <p:sp>
        <p:nvSpPr>
          <p:cNvPr id="3" name="内容占位符 2"/>
          <p:cNvSpPr>
            <a:spLocks noGrp="1"/>
          </p:cNvSpPr>
          <p:nvPr>
            <p:ph idx="1"/>
          </p:nvPr>
        </p:nvSpPr>
        <p:spPr/>
        <p:txBody>
          <a:bodyPr/>
          <a:lstStyle/>
          <a:p>
            <a:r>
              <a:rPr lang="zh-CN" altLang="en-US" dirty="0" smtClean="0"/>
              <a:t>是硬接触的刚度近似</a:t>
            </a:r>
            <a:endParaRPr lang="zh-CN" altLang="en-US" dirty="0"/>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742" y="2524064"/>
            <a:ext cx="6791325" cy="3476625"/>
          </a:xfrm>
          <a:prstGeom prst="rect">
            <a:avLst/>
          </a:prstGeom>
        </p:spPr>
      </p:pic>
      <p:sp>
        <p:nvSpPr>
          <p:cNvPr id="5" name="文本框 4"/>
          <p:cNvSpPr txBox="1"/>
          <p:nvPr/>
        </p:nvSpPr>
        <p:spPr>
          <a:xfrm>
            <a:off x="8669438" y="1825625"/>
            <a:ext cx="3183038" cy="3970318"/>
          </a:xfrm>
          <a:prstGeom prst="rect">
            <a:avLst/>
          </a:prstGeom>
          <a:noFill/>
        </p:spPr>
        <p:txBody>
          <a:bodyPr wrap="square" rtlCol="0">
            <a:spAutoFit/>
          </a:bodyPr>
          <a:lstStyle/>
          <a:p>
            <a:pPr>
              <a:lnSpc>
                <a:spcPct val="150000"/>
              </a:lnSpc>
            </a:pPr>
            <a:r>
              <a:rPr lang="zh-CN" altLang="zh-CN" sz="2400" dirty="0"/>
              <a:t>通过接触刚度在接触力与接触面间的穿透值（接触位移）间建立力与位移的线性关系：</a:t>
            </a:r>
            <a:r>
              <a:rPr lang="en-US" altLang="zh-CN" sz="2400" dirty="0"/>
              <a:t>  </a:t>
            </a:r>
            <a:br>
              <a:rPr lang="en-US" altLang="zh-CN" sz="2400" dirty="0"/>
            </a:br>
            <a:r>
              <a:rPr lang="en-US" altLang="zh-CN" sz="2400" dirty="0"/>
              <a:t> </a:t>
            </a:r>
            <a:r>
              <a:rPr lang="zh-CN" altLang="zh-CN" sz="2400" dirty="0" smtClean="0"/>
              <a:t>接触</a:t>
            </a:r>
            <a:r>
              <a:rPr lang="zh-CN" altLang="zh-CN" sz="2400" dirty="0"/>
              <a:t>刚度</a:t>
            </a:r>
            <a:r>
              <a:rPr lang="en-US" altLang="zh-CN" sz="2400" dirty="0"/>
              <a:t>*</a:t>
            </a:r>
            <a:r>
              <a:rPr lang="zh-CN" altLang="zh-CN" sz="2400" dirty="0"/>
              <a:t>接触位移</a:t>
            </a:r>
            <a:r>
              <a:rPr lang="en-US" altLang="zh-CN" sz="2400" dirty="0"/>
              <a:t>=</a:t>
            </a:r>
            <a:r>
              <a:rPr lang="zh-CN" altLang="zh-CN" sz="2400" dirty="0"/>
              <a:t>法向接触力</a:t>
            </a:r>
            <a:endParaRPr lang="zh-CN" altLang="en-US" sz="2400" dirty="0"/>
          </a:p>
        </p:txBody>
      </p:sp>
    </p:spTree>
    <p:extLst>
      <p:ext uri="{BB962C8B-B14F-4D97-AF65-F5344CB8AC3E}">
        <p14:creationId xmlns:p14="http://schemas.microsoft.com/office/powerpoint/2010/main" val="379228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直接法：</a:t>
            </a:r>
            <a:endParaRPr lang="zh-CN" altLang="en-US" dirty="0"/>
          </a:p>
        </p:txBody>
      </p:sp>
      <p:sp>
        <p:nvSpPr>
          <p:cNvPr id="3" name="内容占位符 2"/>
          <p:cNvSpPr>
            <a:spLocks noGrp="1"/>
          </p:cNvSpPr>
          <p:nvPr>
            <p:ph idx="1"/>
          </p:nvPr>
        </p:nvSpPr>
        <p:spPr>
          <a:xfrm>
            <a:off x="838200" y="1883499"/>
            <a:ext cx="10515600" cy="2815823"/>
          </a:xfrm>
        </p:spPr>
        <p:txBody>
          <a:bodyPr/>
          <a:lstStyle/>
          <a:p>
            <a:pPr marL="457200"/>
            <a:r>
              <a:rPr lang="zh-CN" altLang="en-US" dirty="0" smtClean="0"/>
              <a:t> 试图在每一个约束点严格执行所给定接触压力</a:t>
            </a:r>
            <a:r>
              <a:rPr lang="en-US" altLang="zh-CN" dirty="0" smtClean="0"/>
              <a:t>-</a:t>
            </a:r>
            <a:r>
              <a:rPr lang="zh-CN" altLang="en-US" dirty="0" smtClean="0"/>
              <a:t>过盈行为，没有刚度近似或使用增量迭代。</a:t>
            </a:r>
            <a:endParaRPr lang="zh-CN" altLang="en-US" dirty="0"/>
          </a:p>
        </p:txBody>
      </p:sp>
      <p:sp>
        <p:nvSpPr>
          <p:cNvPr id="4" name="文本框 3"/>
          <p:cNvSpPr txBox="1"/>
          <p:nvPr/>
        </p:nvSpPr>
        <p:spPr>
          <a:xfrm>
            <a:off x="838200" y="2951544"/>
            <a:ext cx="10104698" cy="1692771"/>
          </a:xfrm>
          <a:prstGeom prst="rect">
            <a:avLst/>
          </a:prstGeom>
          <a:noFill/>
        </p:spPr>
        <p:txBody>
          <a:bodyPr wrap="square" rtlCol="0">
            <a:spAutoFit/>
          </a:bodyPr>
          <a:lstStyle/>
          <a:p>
            <a:pPr marL="457200" indent="-457200">
              <a:buFont typeface="Arial" panose="020B0604020202020204" pitchFamily="34" charset="0"/>
              <a:buChar char="•"/>
            </a:pPr>
            <a:r>
              <a:rPr lang="zh-CN" altLang="en-US" sz="2800" dirty="0" smtClean="0"/>
              <a:t>直接</a:t>
            </a:r>
            <a:r>
              <a:rPr lang="zh-CN" altLang="zh-CN" sz="2800" dirty="0" smtClean="0"/>
              <a:t>法</a:t>
            </a:r>
            <a:r>
              <a:rPr lang="zh-CN" altLang="zh-CN" sz="2800" dirty="0"/>
              <a:t>与</a:t>
            </a:r>
            <a:r>
              <a:rPr lang="zh-CN" altLang="zh-CN" sz="2800" dirty="0" smtClean="0"/>
              <a:t>罚</a:t>
            </a:r>
            <a:r>
              <a:rPr lang="zh-CN" altLang="en-US" sz="2800" dirty="0" smtClean="0"/>
              <a:t>刚度</a:t>
            </a:r>
            <a:r>
              <a:rPr lang="zh-CN" altLang="zh-CN" sz="2800" dirty="0" smtClean="0"/>
              <a:t>法</a:t>
            </a:r>
            <a:r>
              <a:rPr lang="zh-CN" altLang="zh-CN" sz="2800" dirty="0"/>
              <a:t>不同，不是采用力与位移的关系来求接触力，而是把接触力作为一个独立自由度。因此这里不需要进行迭代，而是在方程里直接求出接触力（接触压力）</a:t>
            </a:r>
            <a:r>
              <a:rPr lang="zh-CN" altLang="zh-CN" sz="2800" dirty="0" smtClean="0"/>
              <a:t>来</a:t>
            </a:r>
            <a:r>
              <a:rPr lang="zh-CN" altLang="en-US" sz="2800" dirty="0" smtClean="0"/>
              <a:t>。</a:t>
            </a:r>
            <a:r>
              <a:rPr lang="en-US" altLang="zh-CN" sz="2000" dirty="0"/>
              <a:t/>
            </a:r>
            <a:br>
              <a:rPr lang="en-US" altLang="zh-CN" sz="2000" dirty="0"/>
            </a:br>
            <a:endParaRPr lang="zh-CN" altLang="en-US" sz="2000" dirty="0"/>
          </a:p>
        </p:txBody>
      </p:sp>
      <p:graphicFrame>
        <p:nvGraphicFramePr>
          <p:cNvPr id="5" name="对象 4"/>
          <p:cNvGraphicFramePr>
            <a:graphicFrameLocks noChangeAspect="1"/>
          </p:cNvGraphicFramePr>
          <p:nvPr>
            <p:extLst>
              <p:ext uri="{D42A27DB-BD31-4B8C-83A1-F6EECF244321}">
                <p14:modId xmlns:p14="http://schemas.microsoft.com/office/powerpoint/2010/main" val="14315370"/>
              </p:ext>
            </p:extLst>
          </p:nvPr>
        </p:nvGraphicFramePr>
        <p:xfrm>
          <a:off x="3556434" y="5072578"/>
          <a:ext cx="4421197" cy="923107"/>
        </p:xfrm>
        <a:graphic>
          <a:graphicData uri="http://schemas.openxmlformats.org/presentationml/2006/ole">
            <mc:AlternateContent xmlns:mc="http://schemas.openxmlformats.org/markup-compatibility/2006">
              <mc:Choice xmlns:v="urn:schemas-microsoft-com:vml" Requires="v">
                <p:oleObj spid="_x0000_s8198" name="Equation" r:id="rId4" imgW="1155600" imgH="241200" progId="Equation.DSMT4">
                  <p:embed/>
                </p:oleObj>
              </mc:Choice>
              <mc:Fallback>
                <p:oleObj name="Equation" r:id="rId4" imgW="1155600" imgH="241200" progId="Equation.DSMT4">
                  <p:embed/>
                  <p:pic>
                    <p:nvPicPr>
                      <p:cNvPr id="0" name=""/>
                      <p:cNvPicPr/>
                      <p:nvPr/>
                    </p:nvPicPr>
                    <p:blipFill>
                      <a:blip r:embed="rId5"/>
                      <a:stretch>
                        <a:fillRect/>
                      </a:stretch>
                    </p:blipFill>
                    <p:spPr>
                      <a:xfrm>
                        <a:off x="3556434" y="5072578"/>
                        <a:ext cx="4421197" cy="923107"/>
                      </a:xfrm>
                      <a:prstGeom prst="rect">
                        <a:avLst/>
                      </a:prstGeom>
                    </p:spPr>
                  </p:pic>
                </p:oleObj>
              </mc:Fallback>
            </mc:AlternateContent>
          </a:graphicData>
        </a:graphic>
      </p:graphicFrame>
    </p:spTree>
    <p:extLst>
      <p:ext uri="{BB962C8B-B14F-4D97-AF65-F5344CB8AC3E}">
        <p14:creationId xmlns:p14="http://schemas.microsoft.com/office/powerpoint/2010/main" val="7230462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增广拉格朗日算法</a:t>
            </a:r>
            <a:r>
              <a:rPr lang="en-US" altLang="zh-CN" dirty="0" smtClean="0"/>
              <a:t>:</a:t>
            </a:r>
            <a:endParaRPr lang="zh-CN" altLang="en-US" dirty="0"/>
          </a:p>
        </p:txBody>
      </p:sp>
      <p:sp>
        <p:nvSpPr>
          <p:cNvPr id="3" name="内容占位符 2"/>
          <p:cNvSpPr>
            <a:spLocks noGrp="1"/>
          </p:cNvSpPr>
          <p:nvPr>
            <p:ph idx="1"/>
          </p:nvPr>
        </p:nvSpPr>
        <p:spPr/>
        <p:txBody>
          <a:bodyPr/>
          <a:lstStyle/>
          <a:p>
            <a:pPr>
              <a:lnSpc>
                <a:spcPct val="150000"/>
              </a:lnSpc>
            </a:pPr>
            <a:r>
              <a:rPr lang="zh-CN" altLang="zh-CN" dirty="0"/>
              <a:t>在扩展拉格朗日乘子法里，程序按照罚函数法开始</a:t>
            </a:r>
            <a:r>
              <a:rPr lang="zh-CN" altLang="zh-CN" dirty="0" smtClean="0"/>
              <a:t>，</a:t>
            </a:r>
            <a:r>
              <a:rPr lang="zh-CN" altLang="en-US" dirty="0"/>
              <a:t>用</a:t>
            </a:r>
            <a:r>
              <a:rPr lang="zh-CN" altLang="en-US" dirty="0" smtClean="0"/>
              <a:t>某个参数</a:t>
            </a:r>
            <a:r>
              <a:rPr lang="zh-CN" altLang="zh-CN" dirty="0" smtClean="0"/>
              <a:t>控制</a:t>
            </a:r>
            <a:r>
              <a:rPr lang="zh-CN" altLang="zh-CN" dirty="0"/>
              <a:t>最大允许穿透值。如果迭代中发现穿透大于允许</a:t>
            </a:r>
            <a:r>
              <a:rPr lang="zh-CN" altLang="zh-CN" dirty="0" smtClean="0"/>
              <a:t>的值</a:t>
            </a:r>
            <a:r>
              <a:rPr lang="zh-CN" altLang="en-US" dirty="0" smtClean="0"/>
              <a:t>，</a:t>
            </a:r>
            <a:r>
              <a:rPr lang="zh-CN" altLang="zh-CN" dirty="0" smtClean="0"/>
              <a:t>则</a:t>
            </a:r>
            <a:r>
              <a:rPr lang="zh-CN" altLang="zh-CN" dirty="0"/>
              <a:t>将各个接触单元的接触刚度加上接触力乘以拉格朗日乘子的数值。因此</a:t>
            </a:r>
            <a:r>
              <a:rPr lang="zh-CN" altLang="zh-CN" dirty="0" smtClean="0"/>
              <a:t>，这种</a:t>
            </a:r>
            <a:r>
              <a:rPr lang="zh-CN" altLang="zh-CN" dirty="0"/>
              <a:t>扩展拉格朗日法是不停更新接触刚度的罚函数法，这种更新不断重复，直到计算的穿透值小于允许值为止。</a:t>
            </a:r>
            <a:r>
              <a:rPr lang="en-US" altLang="zh-CN" dirty="0"/>
              <a:t> </a:t>
            </a:r>
            <a:endParaRPr lang="zh-CN" altLang="en-US" dirty="0"/>
          </a:p>
        </p:txBody>
      </p:sp>
    </p:spTree>
    <p:extLst>
      <p:ext uri="{BB962C8B-B14F-4D97-AF65-F5344CB8AC3E}">
        <p14:creationId xmlns:p14="http://schemas.microsoft.com/office/powerpoint/2010/main" val="492134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摩擦模型：</a:t>
            </a:r>
            <a:endParaRPr lang="zh-CN" altLang="en-US" dirty="0"/>
          </a:p>
        </p:txBody>
      </p:sp>
      <p:sp>
        <p:nvSpPr>
          <p:cNvPr id="3" name="内容占位符 2"/>
          <p:cNvSpPr>
            <a:spLocks noGrp="1"/>
          </p:cNvSpPr>
          <p:nvPr>
            <p:ph idx="1"/>
          </p:nvPr>
        </p:nvSpPr>
        <p:spPr/>
        <p:txBody>
          <a:bodyPr/>
          <a:lstStyle/>
          <a:p>
            <a:r>
              <a:rPr lang="zh-CN" altLang="en-US" dirty="0" smtClean="0"/>
              <a:t>两接触面在开始相对滑动之前能够承受一个特定大小的越过接触面的剪应力</a:t>
            </a:r>
            <a:r>
              <a:rPr lang="en-US" altLang="zh-CN" dirty="0" smtClean="0"/>
              <a:t>---</a:t>
            </a:r>
            <a:r>
              <a:rPr lang="zh-CN" altLang="en-US" dirty="0" smtClean="0"/>
              <a:t>临界剪应力</a:t>
            </a:r>
            <a:endParaRPr lang="zh-CN" altLang="en-US" dirty="0"/>
          </a:p>
        </p:txBody>
      </p:sp>
      <p:graphicFrame>
        <p:nvGraphicFramePr>
          <p:cNvPr id="4" name="对象 3"/>
          <p:cNvGraphicFramePr>
            <a:graphicFrameLocks noChangeAspect="1"/>
          </p:cNvGraphicFramePr>
          <p:nvPr>
            <p:extLst>
              <p:ext uri="{D42A27DB-BD31-4B8C-83A1-F6EECF244321}">
                <p14:modId xmlns:p14="http://schemas.microsoft.com/office/powerpoint/2010/main" val="97121423"/>
              </p:ext>
            </p:extLst>
          </p:nvPr>
        </p:nvGraphicFramePr>
        <p:xfrm>
          <a:off x="924318" y="3851052"/>
          <a:ext cx="4934401" cy="860125"/>
        </p:xfrm>
        <a:graphic>
          <a:graphicData uri="http://schemas.openxmlformats.org/presentationml/2006/ole">
            <mc:AlternateContent xmlns:mc="http://schemas.openxmlformats.org/markup-compatibility/2006">
              <mc:Choice xmlns:v="urn:schemas-microsoft-com:vml" Requires="v">
                <p:oleObj spid="_x0000_s9222" name="Equation" r:id="rId4" imgW="1384200" imgH="241200" progId="Equation.DSMT4">
                  <p:embed/>
                </p:oleObj>
              </mc:Choice>
              <mc:Fallback>
                <p:oleObj name="Equation" r:id="rId4" imgW="1384200" imgH="241200" progId="Equation.DSMT4">
                  <p:embed/>
                  <p:pic>
                    <p:nvPicPr>
                      <p:cNvPr id="0" name=""/>
                      <p:cNvPicPr/>
                      <p:nvPr/>
                    </p:nvPicPr>
                    <p:blipFill>
                      <a:blip r:embed="rId5"/>
                      <a:stretch>
                        <a:fillRect/>
                      </a:stretch>
                    </p:blipFill>
                    <p:spPr>
                      <a:xfrm>
                        <a:off x="924318" y="3851052"/>
                        <a:ext cx="4934401" cy="860125"/>
                      </a:xfrm>
                      <a:prstGeom prst="rect">
                        <a:avLst/>
                      </a:prstGeom>
                    </p:spPr>
                  </p:pic>
                </p:oleObj>
              </mc:Fallback>
            </mc:AlternateContent>
          </a:graphicData>
        </a:graphic>
      </p:graphicFrame>
      <p:pic>
        <p:nvPicPr>
          <p:cNvPr id="5" name="图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46157" y="2303363"/>
            <a:ext cx="5793610" cy="4120586"/>
          </a:xfrm>
          <a:prstGeom prst="rect">
            <a:avLst/>
          </a:prstGeom>
        </p:spPr>
      </p:pic>
    </p:spTree>
    <p:extLst>
      <p:ext uri="{BB962C8B-B14F-4D97-AF65-F5344CB8AC3E}">
        <p14:creationId xmlns:p14="http://schemas.microsoft.com/office/powerpoint/2010/main" val="35717822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ABAQUS</a:t>
            </a:r>
            <a:r>
              <a:rPr lang="zh-CN" altLang="en-US" dirty="0" smtClean="0"/>
              <a:t>中定义摩擦系数的方法：</a:t>
            </a:r>
            <a:endParaRPr lang="zh-CN" altLang="en-US" dirty="0"/>
          </a:p>
        </p:txBody>
      </p:sp>
      <p:sp>
        <p:nvSpPr>
          <p:cNvPr id="3" name="内容占位符 2"/>
          <p:cNvSpPr>
            <a:spLocks noGrp="1"/>
          </p:cNvSpPr>
          <p:nvPr>
            <p:ph idx="1"/>
          </p:nvPr>
        </p:nvSpPr>
        <p:spPr/>
        <p:txBody>
          <a:bodyPr/>
          <a:lstStyle/>
          <a:p>
            <a:r>
              <a:rPr lang="zh-CN" altLang="en-US" dirty="0" smtClean="0"/>
              <a:t>定义摩擦系数为等效滑移率和接触压力的函数</a:t>
            </a:r>
            <a:endParaRPr lang="zh-CN" altLang="en-US" dirty="0"/>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0892" y="2298298"/>
            <a:ext cx="5853837" cy="4415018"/>
          </a:xfrm>
          <a:prstGeom prst="rect">
            <a:avLst/>
          </a:prstGeom>
        </p:spPr>
      </p:pic>
    </p:spTree>
    <p:extLst>
      <p:ext uri="{BB962C8B-B14F-4D97-AF65-F5344CB8AC3E}">
        <p14:creationId xmlns:p14="http://schemas.microsoft.com/office/powerpoint/2010/main" val="9316157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ABAQUS</a:t>
            </a:r>
            <a:r>
              <a:rPr lang="zh-CN" altLang="en-US" dirty="0" smtClean="0"/>
              <a:t>中定义摩擦系数的方法：</a:t>
            </a:r>
            <a:endParaRPr lang="zh-CN" altLang="en-US" dirty="0"/>
          </a:p>
        </p:txBody>
      </p:sp>
      <p:sp>
        <p:nvSpPr>
          <p:cNvPr id="3" name="内容占位符 2"/>
          <p:cNvSpPr>
            <a:spLocks noGrp="1"/>
          </p:cNvSpPr>
          <p:nvPr>
            <p:ph idx="1"/>
          </p:nvPr>
        </p:nvSpPr>
        <p:spPr/>
        <p:txBody>
          <a:bodyPr/>
          <a:lstStyle/>
          <a:p>
            <a:r>
              <a:rPr lang="zh-CN" altLang="en-US" dirty="0" smtClean="0"/>
              <a:t>直接定义为静和动摩擦系数（</a:t>
            </a:r>
            <a:r>
              <a:rPr lang="en-US" altLang="zh-CN" dirty="0" smtClean="0"/>
              <a:t>static-kinetic Exponential Decay</a:t>
            </a:r>
            <a:r>
              <a:rPr lang="zh-CN" altLang="en-US" dirty="0" smtClean="0"/>
              <a:t>）</a:t>
            </a:r>
            <a:endParaRPr lang="zh-CN" altLang="en-US"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7662" y="2318192"/>
            <a:ext cx="7324725" cy="4629150"/>
          </a:xfrm>
          <a:prstGeom prst="rect">
            <a:avLst/>
          </a:prstGeom>
        </p:spPr>
      </p:pic>
    </p:spTree>
    <p:extLst>
      <p:ext uri="{BB962C8B-B14F-4D97-AF65-F5344CB8AC3E}">
        <p14:creationId xmlns:p14="http://schemas.microsoft.com/office/powerpoint/2010/main" val="4308188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extLst>
              <p:ext uri="{D42A27DB-BD31-4B8C-83A1-F6EECF244321}">
                <p14:modId xmlns:p14="http://schemas.microsoft.com/office/powerpoint/2010/main" val="2389530171"/>
              </p:ext>
            </p:extLst>
          </p:nvPr>
        </p:nvGraphicFramePr>
        <p:xfrm>
          <a:off x="838200" y="416689"/>
          <a:ext cx="10515600" cy="57602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17286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5073" y="374362"/>
            <a:ext cx="10515600" cy="1325563"/>
          </a:xfrm>
        </p:spPr>
        <p:txBody>
          <a:bodyPr/>
          <a:lstStyle/>
          <a:p>
            <a:r>
              <a:rPr lang="zh-CN" altLang="en-US" dirty="0" smtClean="0"/>
              <a:t>一 什么是接触分析？</a:t>
            </a:r>
            <a:endParaRPr lang="zh-CN" altLang="en-US" dirty="0"/>
          </a:p>
        </p:txBody>
      </p:sp>
      <p:sp>
        <p:nvSpPr>
          <p:cNvPr id="3" name="内容占位符 2"/>
          <p:cNvSpPr>
            <a:spLocks noGrp="1"/>
          </p:cNvSpPr>
          <p:nvPr>
            <p:ph idx="1"/>
          </p:nvPr>
        </p:nvSpPr>
        <p:spPr/>
        <p:txBody>
          <a:bodyPr/>
          <a:lstStyle/>
          <a:p>
            <a:pPr>
              <a:lnSpc>
                <a:spcPct val="150000"/>
              </a:lnSpc>
            </a:pPr>
            <a:r>
              <a:rPr lang="zh-CN" altLang="en-US" dirty="0" smtClean="0"/>
              <a:t>接触分析：两个物体彼此接触，接触压力在两个物体间传递，同     </a:t>
            </a:r>
            <a:r>
              <a:rPr lang="en-US" altLang="zh-CN" dirty="0" smtClean="0"/>
              <a:t>		  </a:t>
            </a:r>
            <a:r>
              <a:rPr lang="zh-CN" altLang="en-US" dirty="0" smtClean="0"/>
              <a:t>时接触面之间存在摩擦产生剪切应力，阻止物体切向</a:t>
            </a:r>
            <a:r>
              <a:rPr lang="en-US" altLang="zh-CN" dirty="0" smtClean="0"/>
              <a:t>		  </a:t>
            </a:r>
            <a:r>
              <a:rPr lang="zh-CN" altLang="en-US" dirty="0" smtClean="0"/>
              <a:t>运动</a:t>
            </a:r>
            <a:endParaRPr lang="en-US" altLang="zh-CN" dirty="0" smtClean="0"/>
          </a:p>
          <a:p>
            <a:pPr>
              <a:lnSpc>
                <a:spcPct val="150000"/>
              </a:lnSpc>
            </a:pPr>
            <a:endParaRPr lang="en-US" altLang="zh-CN" dirty="0"/>
          </a:p>
          <a:p>
            <a:pPr>
              <a:lnSpc>
                <a:spcPct val="150000"/>
              </a:lnSpc>
            </a:pPr>
            <a:r>
              <a:rPr lang="zh-CN" altLang="en-US" dirty="0" smtClean="0"/>
              <a:t>主要用于确定接触表面的接触面积以及接触应力</a:t>
            </a:r>
            <a:endParaRPr lang="en-US" altLang="zh-CN" dirty="0" smtClean="0"/>
          </a:p>
        </p:txBody>
      </p:sp>
    </p:spTree>
    <p:extLst>
      <p:ext uri="{BB962C8B-B14F-4D97-AF65-F5344CB8AC3E}">
        <p14:creationId xmlns:p14="http://schemas.microsoft.com/office/powerpoint/2010/main" val="34972279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153607"/>
            <a:ext cx="9671613" cy="691346"/>
          </a:xfrm>
        </p:spPr>
        <p:txBody>
          <a:bodyPr>
            <a:normAutofit fontScale="90000"/>
          </a:bodyPr>
          <a:lstStyle/>
          <a:p>
            <a:pPr algn="ctr"/>
            <a:r>
              <a:rPr lang="zh-CN" altLang="en-US" dirty="0" smtClean="0"/>
              <a:t>如何排查错误</a:t>
            </a:r>
            <a:endParaRPr lang="zh-CN" altLang="en-US" dirty="0"/>
          </a:p>
        </p:txBody>
      </p:sp>
      <p:sp>
        <p:nvSpPr>
          <p:cNvPr id="3" name="内容占位符 2"/>
          <p:cNvSpPr>
            <a:spLocks noGrp="1"/>
          </p:cNvSpPr>
          <p:nvPr>
            <p:ph idx="1"/>
          </p:nvPr>
        </p:nvSpPr>
        <p:spPr>
          <a:xfrm>
            <a:off x="945582" y="844953"/>
            <a:ext cx="10515600" cy="4351338"/>
          </a:xfrm>
        </p:spPr>
        <p:txBody>
          <a:bodyPr/>
          <a:lstStyle/>
          <a:p>
            <a:r>
              <a:rPr lang="zh-CN" altLang="en-US" dirty="0" smtClean="0"/>
              <a:t>确定错误在哪</a:t>
            </a:r>
            <a:endParaRPr lang="en-US" altLang="zh-CN" dirty="0" smtClean="0"/>
          </a:p>
          <a:p>
            <a:pPr marL="0" indent="0">
              <a:buNone/>
            </a:pPr>
            <a:r>
              <a:rPr lang="en-US" altLang="zh-CN" dirty="0"/>
              <a:t> </a:t>
            </a:r>
            <a:r>
              <a:rPr lang="en-US" altLang="zh-CN" dirty="0" smtClean="0"/>
              <a:t>   MSG</a:t>
            </a:r>
            <a:r>
              <a:rPr lang="zh-CN" altLang="en-US" dirty="0" smtClean="0"/>
              <a:t>文件、</a:t>
            </a:r>
            <a:r>
              <a:rPr lang="en-US" altLang="zh-CN" dirty="0" smtClean="0"/>
              <a:t>STA</a:t>
            </a:r>
            <a:r>
              <a:rPr lang="zh-CN" altLang="en-US" dirty="0" smtClean="0"/>
              <a:t>文件、</a:t>
            </a:r>
            <a:r>
              <a:rPr lang="en-US" altLang="zh-CN" dirty="0" smtClean="0"/>
              <a:t>job Diagnostics</a:t>
            </a:r>
            <a:endParaRPr lang="zh-CN" altLang="en-US" dirty="0"/>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796165"/>
            <a:ext cx="10058400" cy="5463251"/>
          </a:xfrm>
          <a:prstGeom prst="rect">
            <a:avLst/>
          </a:prstGeom>
        </p:spPr>
      </p:pic>
    </p:spTree>
    <p:extLst>
      <p:ext uri="{BB962C8B-B14F-4D97-AF65-F5344CB8AC3E}">
        <p14:creationId xmlns:p14="http://schemas.microsoft.com/office/powerpoint/2010/main" val="6457730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40489" y="1073270"/>
            <a:ext cx="10515600" cy="5292805"/>
          </a:xfrm>
        </p:spPr>
        <p:txBody>
          <a:bodyPr/>
          <a:lstStyle/>
          <a:p>
            <a:r>
              <a:rPr lang="zh-CN" altLang="en-US" dirty="0" smtClean="0"/>
              <a:t>先判断是</a:t>
            </a:r>
            <a:r>
              <a:rPr lang="en-US" altLang="zh-CN" dirty="0" smtClean="0"/>
              <a:t>UMAT</a:t>
            </a:r>
            <a:r>
              <a:rPr lang="zh-CN" altLang="en-US" dirty="0" smtClean="0"/>
              <a:t>错误还是有限元模型错误</a:t>
            </a:r>
            <a:endParaRPr lang="en-US" altLang="zh-CN" dirty="0" smtClean="0"/>
          </a:p>
          <a:p>
            <a:r>
              <a:rPr lang="zh-CN" altLang="en-US" dirty="0" smtClean="0"/>
              <a:t>如果是</a:t>
            </a:r>
            <a:r>
              <a:rPr lang="en-US" altLang="zh-CN" dirty="0" smtClean="0"/>
              <a:t>UMAT</a:t>
            </a:r>
            <a:r>
              <a:rPr lang="zh-CN" altLang="en-US" dirty="0" smtClean="0"/>
              <a:t>错了，判断弹性部分出了问题还是塑性部分出了问题（加一个保证不超过屈服极限的小载荷）</a:t>
            </a:r>
            <a:endParaRPr lang="en-US" altLang="zh-CN" dirty="0" smtClean="0"/>
          </a:p>
          <a:p>
            <a:r>
              <a:rPr lang="zh-CN" altLang="en-US" dirty="0" smtClean="0"/>
              <a:t>逐个往上</a:t>
            </a:r>
            <a:r>
              <a:rPr lang="en-US" altLang="zh-CN" dirty="0" smtClean="0"/>
              <a:t>write </a:t>
            </a:r>
            <a:r>
              <a:rPr lang="zh-CN" altLang="en-US" dirty="0" smtClean="0"/>
              <a:t>出相应的结果，判断程序中断位置</a:t>
            </a:r>
            <a:endParaRPr lang="en-US" altLang="zh-CN" dirty="0" smtClean="0"/>
          </a:p>
          <a:p>
            <a:r>
              <a:rPr lang="zh-CN" altLang="en-US" dirty="0" smtClean="0"/>
              <a:t>如果是模型本身有问题，找出几个可能有问题的怀疑对象，依次去除或者改为自己熟悉的参数</a:t>
            </a:r>
            <a:endParaRPr lang="en-US" altLang="zh-CN" dirty="0" smtClean="0"/>
          </a:p>
          <a:p>
            <a:r>
              <a:rPr lang="zh-CN" altLang="en-US" dirty="0" smtClean="0"/>
              <a:t>如果觉得自己的参数设置没有问题，建议查看下求解时输出的</a:t>
            </a:r>
            <a:r>
              <a:rPr lang="en-US" altLang="zh-CN" dirty="0" err="1" smtClean="0"/>
              <a:t>inp</a:t>
            </a:r>
            <a:r>
              <a:rPr lang="zh-CN" altLang="en-US" dirty="0" smtClean="0"/>
              <a:t>文件，求解器求解的是</a:t>
            </a:r>
            <a:r>
              <a:rPr lang="en-US" altLang="zh-CN" dirty="0" err="1" smtClean="0"/>
              <a:t>inp</a:t>
            </a:r>
            <a:r>
              <a:rPr lang="zh-CN" altLang="en-US" dirty="0" smtClean="0"/>
              <a:t>文件，有时候</a:t>
            </a:r>
            <a:r>
              <a:rPr lang="en-US" altLang="zh-CN" dirty="0" err="1" smtClean="0"/>
              <a:t>inp</a:t>
            </a:r>
            <a:r>
              <a:rPr lang="zh-CN" altLang="en-US" dirty="0" smtClean="0"/>
              <a:t>文件会莫名其妙的和自己想输入的值不一样（情况比较少见，遇到过两次）</a:t>
            </a:r>
            <a:endParaRPr lang="en-US" altLang="zh-CN" dirty="0" smtClean="0"/>
          </a:p>
          <a:p>
            <a:r>
              <a:rPr lang="zh-CN" altLang="en-US" dirty="0"/>
              <a:t>总</a:t>
            </a:r>
            <a:r>
              <a:rPr lang="zh-CN" altLang="en-US" dirty="0" smtClean="0"/>
              <a:t>的思路是把问题简单化，逐个排查错误原因</a:t>
            </a:r>
            <a:endParaRPr lang="en-US" altLang="zh-CN" dirty="0" smtClean="0"/>
          </a:p>
          <a:p>
            <a:endParaRPr lang="zh-CN" altLang="en-US" dirty="0"/>
          </a:p>
        </p:txBody>
      </p:sp>
    </p:spTree>
    <p:extLst>
      <p:ext uri="{BB962C8B-B14F-4D97-AF65-F5344CB8AC3E}">
        <p14:creationId xmlns:p14="http://schemas.microsoft.com/office/powerpoint/2010/main" val="3567044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73478" y="92597"/>
            <a:ext cx="5694744" cy="6458674"/>
          </a:xfr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072" y="175549"/>
            <a:ext cx="6686550" cy="2895600"/>
          </a:xfrm>
          <a:prstGeom prst="rect">
            <a:avLst/>
          </a:prstGeom>
        </p:spPr>
      </p:pic>
    </p:spTree>
    <p:extLst>
      <p:ext uri="{BB962C8B-B14F-4D97-AF65-F5344CB8AC3E}">
        <p14:creationId xmlns:p14="http://schemas.microsoft.com/office/powerpoint/2010/main" val="1836563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83557" y="807051"/>
            <a:ext cx="10515600" cy="5813668"/>
          </a:xfrm>
        </p:spPr>
        <p:txBody>
          <a:bodyPr/>
          <a:lstStyle/>
          <a:p>
            <a:r>
              <a:rPr lang="zh-CN" altLang="en-US" dirty="0" smtClean="0"/>
              <a:t>帮助文档的使用</a:t>
            </a:r>
            <a:endParaRPr lang="en-US" altLang="zh-CN" dirty="0" smtClean="0"/>
          </a:p>
          <a:p>
            <a:r>
              <a:rPr lang="en-US" altLang="zh-CN" dirty="0" smtClean="0"/>
              <a:t>《ABAQUS Analysis User’s Manual》</a:t>
            </a:r>
          </a:p>
          <a:p>
            <a:pPr marL="0" indent="0">
              <a:buNone/>
            </a:pPr>
            <a:r>
              <a:rPr lang="zh-CN" altLang="en-US" dirty="0" smtClean="0"/>
              <a:t>    基本上</a:t>
            </a:r>
            <a:r>
              <a:rPr lang="en-US" altLang="zh-CN" dirty="0" smtClean="0"/>
              <a:t>ABAQUS</a:t>
            </a:r>
            <a:r>
              <a:rPr lang="zh-CN" altLang="en-US" dirty="0" smtClean="0"/>
              <a:t>各项功能的详细说明都有</a:t>
            </a:r>
            <a:endParaRPr lang="en-US" altLang="zh-CN" dirty="0" smtClean="0"/>
          </a:p>
          <a:p>
            <a:r>
              <a:rPr lang="en-US" altLang="zh-CN" dirty="0" smtClean="0"/>
              <a:t>《ABAQUS example Problem Manual》</a:t>
            </a:r>
          </a:p>
          <a:p>
            <a:r>
              <a:rPr lang="en-US" altLang="zh-CN" dirty="0" smtClean="0"/>
              <a:t>《ABAQUS verification Manual》</a:t>
            </a:r>
          </a:p>
          <a:p>
            <a:pPr marL="0" indent="0">
              <a:buNone/>
            </a:pPr>
            <a:r>
              <a:rPr lang="en-US" altLang="zh-CN" dirty="0"/>
              <a:t> </a:t>
            </a:r>
            <a:r>
              <a:rPr lang="en-US" altLang="zh-CN" dirty="0" smtClean="0"/>
              <a:t>    </a:t>
            </a:r>
            <a:r>
              <a:rPr lang="zh-CN" altLang="en-US" dirty="0" smtClean="0"/>
              <a:t>包含了各种类型问题的</a:t>
            </a:r>
            <a:r>
              <a:rPr lang="en-US" altLang="zh-CN" dirty="0" err="1" smtClean="0"/>
              <a:t>inp</a:t>
            </a:r>
            <a:r>
              <a:rPr lang="zh-CN" altLang="en-US" dirty="0" smtClean="0"/>
              <a:t>文件，比较好的地方是对于同一个问    题经常会进行单元或者某项设置的微调，进行一个对比分析，这样可以对问题有一个更加深入的理解</a:t>
            </a:r>
            <a:endParaRPr lang="zh-CN" altLang="en-US" dirty="0"/>
          </a:p>
        </p:txBody>
      </p:sp>
    </p:spTree>
    <p:extLst>
      <p:ext uri="{BB962C8B-B14F-4D97-AF65-F5344CB8AC3E}">
        <p14:creationId xmlns:p14="http://schemas.microsoft.com/office/powerpoint/2010/main" val="40374286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38200" y="720436"/>
            <a:ext cx="3198091" cy="369332"/>
          </a:xfrm>
          <a:prstGeom prst="rect">
            <a:avLst/>
          </a:prstGeom>
          <a:noFill/>
        </p:spPr>
        <p:txBody>
          <a:bodyPr wrap="square" rtlCol="0">
            <a:spAutoFit/>
          </a:bodyPr>
          <a:lstStyle/>
          <a:p>
            <a:r>
              <a:rPr lang="zh-CN" altLang="en-US" dirty="0" smtClean="0"/>
              <a:t>接触的形成：</a:t>
            </a:r>
            <a:endParaRPr lang="zh-CN" altLang="en-US" dirty="0"/>
          </a:p>
        </p:txBody>
      </p:sp>
      <p:pic>
        <p:nvPicPr>
          <p:cNvPr id="7" name="内容占位符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51199" y="572653"/>
            <a:ext cx="6751782" cy="6072909"/>
          </a:xfrm>
        </p:spPr>
      </p:pic>
    </p:spTree>
    <p:extLst>
      <p:ext uri="{BB962C8B-B14F-4D97-AF65-F5344CB8AC3E}">
        <p14:creationId xmlns:p14="http://schemas.microsoft.com/office/powerpoint/2010/main" val="2826833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4482" y="906198"/>
            <a:ext cx="10515600" cy="4351338"/>
          </a:xfrm>
        </p:spPr>
        <p:txBody>
          <a:bodyPr>
            <a:normAutofit/>
          </a:bodyPr>
          <a:lstStyle/>
          <a:p>
            <a:pPr lvl="1"/>
            <a:r>
              <a:rPr lang="zh-CN" altLang="en-US" sz="3200" dirty="0" smtClean="0"/>
              <a:t>接触的离散方式</a:t>
            </a:r>
            <a:endParaRPr lang="en-US" altLang="zh-CN" sz="3200" dirty="0" smtClean="0"/>
          </a:p>
          <a:p>
            <a:pPr marL="457200" lvl="1" indent="0">
              <a:buNone/>
            </a:pPr>
            <a:endParaRPr lang="en-US" altLang="zh-CN" sz="2800" dirty="0" smtClean="0"/>
          </a:p>
          <a:p>
            <a:pPr marL="457200" lvl="1" indent="0">
              <a:buNone/>
            </a:pPr>
            <a:r>
              <a:rPr lang="en-US" altLang="zh-CN" sz="2800" dirty="0" smtClean="0"/>
              <a:t>1.</a:t>
            </a:r>
            <a:r>
              <a:rPr lang="zh-CN" altLang="en-US" sz="2800" dirty="0" smtClean="0"/>
              <a:t>点对面（</a:t>
            </a:r>
            <a:r>
              <a:rPr lang="en-US" altLang="zh-CN" sz="2800" dirty="0" smtClean="0"/>
              <a:t>node to surface</a:t>
            </a:r>
            <a:r>
              <a:rPr lang="zh-CN" altLang="en-US" sz="2800" dirty="0" smtClean="0"/>
              <a:t>）   </a:t>
            </a:r>
            <a:r>
              <a:rPr lang="en-US" altLang="zh-CN" sz="2800" dirty="0" smtClean="0"/>
              <a:t>2.</a:t>
            </a:r>
            <a:r>
              <a:rPr lang="zh-CN" altLang="en-US" sz="2800" dirty="0" smtClean="0"/>
              <a:t>面对面（</a:t>
            </a:r>
            <a:r>
              <a:rPr lang="en-US" altLang="zh-CN" sz="2800" dirty="0" smtClean="0"/>
              <a:t>surface to surface</a:t>
            </a:r>
            <a:r>
              <a:rPr lang="zh-CN" altLang="en-US" sz="2800" dirty="0" smtClean="0"/>
              <a:t>）       </a:t>
            </a:r>
            <a:endParaRPr lang="zh-CN" altLang="en-US" sz="2800" dirty="0"/>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7435" y="2448358"/>
            <a:ext cx="5229567" cy="4067175"/>
          </a:xfrm>
          <a:prstGeom prst="rect">
            <a:avLst/>
          </a:prstGeom>
        </p:spPr>
      </p:pic>
    </p:spTree>
    <p:extLst>
      <p:ext uri="{BB962C8B-B14F-4D97-AF65-F5344CB8AC3E}">
        <p14:creationId xmlns:p14="http://schemas.microsoft.com/office/powerpoint/2010/main" val="4731211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365125"/>
            <a:ext cx="7433762" cy="6128271"/>
          </a:xfrm>
        </p:spPr>
      </p:pic>
      <p:sp>
        <p:nvSpPr>
          <p:cNvPr id="5" name="文本框 4"/>
          <p:cNvSpPr txBox="1"/>
          <p:nvPr/>
        </p:nvSpPr>
        <p:spPr>
          <a:xfrm>
            <a:off x="8634715" y="365125"/>
            <a:ext cx="2939970" cy="6463308"/>
          </a:xfrm>
          <a:prstGeom prst="rect">
            <a:avLst/>
          </a:prstGeom>
          <a:noFill/>
        </p:spPr>
        <p:txBody>
          <a:bodyPr wrap="square" rtlCol="0">
            <a:spAutoFit/>
          </a:bodyPr>
          <a:lstStyle/>
          <a:p>
            <a:pPr>
              <a:lnSpc>
                <a:spcPct val="150000"/>
              </a:lnSpc>
            </a:pPr>
            <a:r>
              <a:rPr lang="en-US" altLang="zh-CN" sz="2400" dirty="0" smtClean="0"/>
              <a:t>1.</a:t>
            </a:r>
            <a:r>
              <a:rPr lang="zh-CN" altLang="en-US" sz="2400" dirty="0" smtClean="0"/>
              <a:t>主面节点可穿透从面，所以在主从面刚度相似的情况下要选用网格较粗的为主面。</a:t>
            </a:r>
            <a:endParaRPr lang="en-US" altLang="zh-CN" sz="2400" dirty="0" smtClean="0"/>
          </a:p>
          <a:p>
            <a:pPr>
              <a:lnSpc>
                <a:spcPct val="150000"/>
              </a:lnSpc>
            </a:pPr>
            <a:r>
              <a:rPr lang="en-US" altLang="zh-CN" sz="2400" dirty="0" smtClean="0"/>
              <a:t>2</a:t>
            </a:r>
            <a:r>
              <a:rPr lang="en-US" altLang="zh-CN" sz="2400" dirty="0" smtClean="0"/>
              <a:t>.</a:t>
            </a:r>
            <a:r>
              <a:rPr lang="zh-CN" altLang="en-US" sz="2400" dirty="0" smtClean="0"/>
              <a:t>从面可定义为基于节点集的面</a:t>
            </a:r>
            <a:r>
              <a:rPr lang="en-US" altLang="zh-CN" sz="2400" dirty="0" smtClean="0"/>
              <a:t>,</a:t>
            </a:r>
            <a:r>
              <a:rPr lang="zh-CN" altLang="en-US" sz="2400" dirty="0" smtClean="0"/>
              <a:t>而主面</a:t>
            </a:r>
            <a:r>
              <a:rPr lang="zh-CN" altLang="en-US" sz="2400" dirty="0" smtClean="0"/>
              <a:t>不能</a:t>
            </a:r>
            <a:endParaRPr lang="en-US" altLang="zh-CN" sz="2400" dirty="0" smtClean="0"/>
          </a:p>
          <a:p>
            <a:pPr>
              <a:lnSpc>
                <a:spcPct val="150000"/>
              </a:lnSpc>
            </a:pPr>
            <a:r>
              <a:rPr lang="en-US" altLang="zh-CN" sz="2400" dirty="0" smtClean="0"/>
              <a:t>3.</a:t>
            </a:r>
            <a:r>
              <a:rPr lang="zh-CN" altLang="en-US" sz="2400" dirty="0" smtClean="0"/>
              <a:t>如果有限滑移，从面应该尽可能小，不要包含那些不可能发生接触的区域</a:t>
            </a:r>
            <a:endParaRPr lang="en-US" altLang="zh-CN" sz="2400" dirty="0" smtClean="0"/>
          </a:p>
          <a:p>
            <a:endParaRPr lang="zh-CN" altLang="en-US" dirty="0"/>
          </a:p>
        </p:txBody>
      </p:sp>
    </p:spTree>
    <p:extLst>
      <p:ext uri="{BB962C8B-B14F-4D97-AF65-F5344CB8AC3E}">
        <p14:creationId xmlns:p14="http://schemas.microsoft.com/office/powerpoint/2010/main" val="28250878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面对面离散</a:t>
            </a:r>
            <a:endParaRPr lang="zh-CN" altLang="en-US" dirty="0"/>
          </a:p>
        </p:txBody>
      </p:sp>
      <p:pic>
        <p:nvPicPr>
          <p:cNvPr id="4" name="内容占位符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77363" y="1771711"/>
            <a:ext cx="8934450" cy="3656886"/>
          </a:xfrm>
        </p:spPr>
      </p:pic>
    </p:spTree>
    <p:extLst>
      <p:ext uri="{BB962C8B-B14F-4D97-AF65-F5344CB8AC3E}">
        <p14:creationId xmlns:p14="http://schemas.microsoft.com/office/powerpoint/2010/main" val="34980457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点对面</a:t>
            </a:r>
            <a:r>
              <a:rPr lang="en-US" altLang="zh-CN" dirty="0" smtClean="0"/>
              <a:t>VS</a:t>
            </a:r>
            <a:r>
              <a:rPr lang="zh-CN" altLang="en-US" dirty="0" smtClean="0"/>
              <a:t>面对面离散接触压应力对比图：</a:t>
            </a:r>
            <a:endParaRPr lang="zh-CN" altLang="en-US" dirty="0"/>
          </a:p>
        </p:txBody>
      </p:sp>
      <p:pic>
        <p:nvPicPr>
          <p:cNvPr id="4" name="内容占位符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96365" y="1585732"/>
            <a:ext cx="8368496" cy="4764851"/>
          </a:xfrm>
        </p:spPr>
      </p:pic>
    </p:spTree>
    <p:extLst>
      <p:ext uri="{BB962C8B-B14F-4D97-AF65-F5344CB8AC3E}">
        <p14:creationId xmlns:p14="http://schemas.microsoft.com/office/powerpoint/2010/main" val="19202743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接触的追踪方式：</a:t>
            </a:r>
            <a:endParaRPr lang="zh-CN" altLang="en-US" dirty="0"/>
          </a:p>
        </p:txBody>
      </p:sp>
      <p:sp>
        <p:nvSpPr>
          <p:cNvPr id="3" name="内容占位符 2"/>
          <p:cNvSpPr>
            <a:spLocks noGrp="1"/>
          </p:cNvSpPr>
          <p:nvPr>
            <p:ph idx="1"/>
          </p:nvPr>
        </p:nvSpPr>
        <p:spPr/>
        <p:txBody>
          <a:bodyPr/>
          <a:lstStyle/>
          <a:p>
            <a:pPr marL="0" indent="0">
              <a:buNone/>
            </a:pPr>
            <a:r>
              <a:rPr lang="zh-CN" altLang="en-US" dirty="0" smtClean="0"/>
              <a:t>用来计算接触表面之间的相对滑移</a:t>
            </a:r>
            <a:endParaRPr lang="en-US" altLang="zh-CN" dirty="0" smtClean="0"/>
          </a:p>
          <a:p>
            <a:pPr marL="0" indent="0">
              <a:buNone/>
            </a:pPr>
            <a:r>
              <a:rPr lang="en-US" altLang="zh-CN" dirty="0" smtClean="0"/>
              <a:t> 1.</a:t>
            </a:r>
            <a:r>
              <a:rPr lang="zh-CN" altLang="en-US" dirty="0" smtClean="0"/>
              <a:t>有限滑移（</a:t>
            </a:r>
            <a:r>
              <a:rPr lang="en-US" altLang="zh-CN" dirty="0" smtClean="0"/>
              <a:t>finite sliding</a:t>
            </a:r>
            <a:r>
              <a:rPr lang="zh-CN" altLang="en-US" dirty="0" smtClean="0"/>
              <a:t>）            </a:t>
            </a:r>
            <a:r>
              <a:rPr lang="en-US" altLang="zh-CN" dirty="0" smtClean="0"/>
              <a:t>2.</a:t>
            </a:r>
            <a:r>
              <a:rPr lang="zh-CN" altLang="en-US" dirty="0" smtClean="0"/>
              <a:t>小滑移（</a:t>
            </a:r>
            <a:r>
              <a:rPr lang="en-US" altLang="zh-CN" dirty="0" smtClean="0"/>
              <a:t>small sliding</a:t>
            </a:r>
            <a:r>
              <a:rPr lang="zh-CN" altLang="en-US" dirty="0" smtClean="0"/>
              <a:t>）</a:t>
            </a:r>
            <a:endParaRPr lang="en-US" altLang="zh-CN" dirty="0" smtClean="0"/>
          </a:p>
          <a:p>
            <a:pPr marL="0" indent="0">
              <a:buNone/>
            </a:pPr>
            <a:endParaRPr lang="en-US" altLang="zh-CN" dirty="0"/>
          </a:p>
          <a:p>
            <a:pPr marL="0" indent="0">
              <a:buNone/>
            </a:pPr>
            <a:r>
              <a:rPr lang="zh-CN" altLang="en-US" dirty="0" smtClean="0"/>
              <a:t>有限滑移节点的更新以主面的真实形状反映，当接触约束产生时，从面节点将被约束在沿主面形状的路径上滑移，允许相互接触部件的大变形、大转动和大位移滑动。</a:t>
            </a:r>
            <a:endParaRPr lang="zh-CN" altLang="en-US" dirty="0"/>
          </a:p>
        </p:txBody>
      </p:sp>
    </p:spTree>
    <p:extLst>
      <p:ext uri="{BB962C8B-B14F-4D97-AF65-F5344CB8AC3E}">
        <p14:creationId xmlns:p14="http://schemas.microsoft.com/office/powerpoint/2010/main" val="25452738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有限滑移：</a:t>
            </a:r>
            <a:endParaRPr lang="zh-CN" altLang="en-US" dirty="0"/>
          </a:p>
        </p:txBody>
      </p:sp>
      <p:pic>
        <p:nvPicPr>
          <p:cNvPr id="4" name="内容占位符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199" y="1690688"/>
            <a:ext cx="5585749" cy="4119803"/>
          </a:xfr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772885"/>
            <a:ext cx="5663878" cy="3898710"/>
          </a:xfrm>
          <a:prstGeom prst="rect">
            <a:avLst/>
          </a:prstGeom>
        </p:spPr>
      </p:pic>
    </p:spTree>
    <p:extLst>
      <p:ext uri="{BB962C8B-B14F-4D97-AF65-F5344CB8AC3E}">
        <p14:creationId xmlns:p14="http://schemas.microsoft.com/office/powerpoint/2010/main" val="24093910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4361</TotalTime>
  <Words>1417</Words>
  <Application>Microsoft Office PowerPoint</Application>
  <PresentationFormat>宽屏</PresentationFormat>
  <Paragraphs>106</Paragraphs>
  <Slides>23</Slides>
  <Notes>17</Notes>
  <HiddenSlides>0</HiddenSlides>
  <MMClips>0</MMClips>
  <ScaleCrop>false</ScaleCrop>
  <HeadingPairs>
    <vt:vector size="8" baseType="variant">
      <vt:variant>
        <vt:lpstr>已用的字体</vt:lpstr>
      </vt:variant>
      <vt:variant>
        <vt:i4>3</vt:i4>
      </vt:variant>
      <vt:variant>
        <vt:lpstr>主题</vt:lpstr>
      </vt:variant>
      <vt:variant>
        <vt:i4>1</vt:i4>
      </vt:variant>
      <vt:variant>
        <vt:lpstr>嵌入 OLE 服务器</vt:lpstr>
      </vt:variant>
      <vt:variant>
        <vt:i4>1</vt:i4>
      </vt:variant>
      <vt:variant>
        <vt:lpstr>幻灯片标题</vt:lpstr>
      </vt:variant>
      <vt:variant>
        <vt:i4>23</vt:i4>
      </vt:variant>
    </vt:vector>
  </HeadingPairs>
  <TitlesOfParts>
    <vt:vector size="28" baseType="lpstr">
      <vt:lpstr>等线</vt:lpstr>
      <vt:lpstr>等线 Light</vt:lpstr>
      <vt:lpstr>Arial</vt:lpstr>
      <vt:lpstr>Office 主题​​</vt:lpstr>
      <vt:lpstr>MathType 6.0 Equation</vt:lpstr>
      <vt:lpstr>接触分析</vt:lpstr>
      <vt:lpstr>一 什么是接触分析？</vt:lpstr>
      <vt:lpstr>PowerPoint 演示文稿</vt:lpstr>
      <vt:lpstr>PowerPoint 演示文稿</vt:lpstr>
      <vt:lpstr>PowerPoint 演示文稿</vt:lpstr>
      <vt:lpstr>面对面离散</vt:lpstr>
      <vt:lpstr>点对面VS面对面离散接触压应力对比图：</vt:lpstr>
      <vt:lpstr>接触的追踪方式：</vt:lpstr>
      <vt:lpstr>有限滑移：</vt:lpstr>
      <vt:lpstr>小滑移：</vt:lpstr>
      <vt:lpstr>接触属性</vt:lpstr>
      <vt:lpstr>接触压力-过盈模型</vt:lpstr>
      <vt:lpstr>罚刚度法：</vt:lpstr>
      <vt:lpstr>直接法：</vt:lpstr>
      <vt:lpstr>增广拉格朗日算法:</vt:lpstr>
      <vt:lpstr>摩擦模型：</vt:lpstr>
      <vt:lpstr>ABAQUS中定义摩擦系数的方法：</vt:lpstr>
      <vt:lpstr>ABAQUS中定义摩擦系数的方法：</vt:lpstr>
      <vt:lpstr>PowerPoint 演示文稿</vt:lpstr>
      <vt:lpstr>如何排查错误</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有限元仿真实践交流</dc:title>
  <dc:creator>张嘉琪</dc:creator>
  <cp:lastModifiedBy>张嘉琪</cp:lastModifiedBy>
  <cp:revision>89</cp:revision>
  <dcterms:created xsi:type="dcterms:W3CDTF">2017-10-30T13:14:14Z</dcterms:created>
  <dcterms:modified xsi:type="dcterms:W3CDTF">2018-05-15T05:54:48Z</dcterms:modified>
</cp:coreProperties>
</file>